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s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72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දෙවෙනි පුත්‍රයා නැතිවෙලා හොයාගෙන එනවා</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a:t>
            </a:r>
            <a:r xmlns:a="http://schemas.openxmlformats.org/drawingml/2006/main">
              <a:rPr altLang="en-US" lang="si" sz="4000">
                <a:solidFill>
                  <a:srgbClr val="ff0000"/>
                </a:solidFill>
              </a:rPr>
              <a:t> </a:t>
            </a:r>
            <a:r xmlns:a="http://schemas.openxmlformats.org/drawingml/2006/main">
              <a:rPr altLang="ko-KR" lang="si" sz="4000">
                <a:solidFill>
                  <a:srgbClr val="ff0000"/>
                </a:solidFill>
              </a:rPr>
              <a:t>ප්‍රශ්නාවලිය</a:t>
            </a:r>
            <a:r xmlns:a="http://schemas.openxmlformats.org/drawingml/2006/main">
              <a:rPr altLang="en-US" lang="s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දෙවැනි පුතා ආපහු එනකොට තාත්තා සැලකුවේ කොහොමද?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දෙවෙනි පුතාව එලෙව්වා.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ඔහු දෙවන පුතාට පහර දුන්නා.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ඔහු දෙවැනි පුතාව දැක්කේ නැහැ.</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ඔහු දෙවෙනි පුතාව සතුටින් පිළිගත්තා.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ඔහු දෙවෙනි පුතාව සතුටින් පිළිගත්තා.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81 දේව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දක්ෂතා දස දහසක් ණය වූ ණයගැතියෙකි</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'මා ඔබට අනුකම්පා කළාක් මෙන් ඔබත් ඔබේ සෙසු සේවකයාට දයාව පෙන්විය යුතු නොවේද?'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18:</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රජුට තලෙන්ත දසදහසක් ණය වූ මිනිසෙක් සිටියේය. රජු මිනිසාට අනුකම්පා කර, ණය අවලංගු කළේය.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එහෙත්, ඒ මිනිසා පිටතට ගිය විට, තමාට ඩිනාරි සියයක් ණය වූ ඔහුගේ සෙසු සේවකයෙකු ඔහුට හමු විය. ඔහු ඔහුව අල්ලාගෙන ඔහු කෙරෙහි කෝපයෙන් සිටියේය. "ඔබ මට ගෙවිය යුතු දේ ආපසු ගෙවන්න!"</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තවද ඔහු තම සෙසු සේවකයා සිරගෙදරට දැමුවේය. රජතුමාට මේ ආරංචිය ඔහුගේ අනෙක් සේවකයාගෙන් ආරංචි වුණා.</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එවිට රජතුමා කෝපයට පත් වී සේවකයා ආපසු කැඳවීය. “ඔබ මට බැගෑපත් වූ නිසා මම ඔබේ ණය සියල්ල අවලංගු කළෙමි. මා ඔබට අනුකම්පා කළාක් මෙන් ඔබත් ඔබේ සෙසු සේවකයන්ට දයාව පෙන්විය යුතු නොවේද?”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පැවසුවේ “ස්වර්ගයෙහි සිටින අපගේ පියාණන් ඔබට සමාව දුන් ආකාරයටම ඔබත් එකිනෙකාට සමාව දිය යුතුයි” කියායි.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සේවකයෙකුට තලෙන්ත දසදහසක් තරම් විශාල ණයක් නිදහස් විය.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නමුත් ඔහු තමාට ඩිනාරි සියයක් ණය වූ තම සෙසු සේවකයාට සමාව දුන්නේ නැත.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මෙය අකෘතඥ ආකල්පයකි.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ජේසුස් වහන්සේ කරණකොටගෙන අනුග්‍රහය කරණකොටගෙන අපට ද සමාව ලැබී ගැලවීම ලැබිණ.</a:t>
            </a:r>
            <a:r xmlns:a="http://schemas.openxmlformats.org/drawingml/2006/main">
              <a:rPr altLang="en-US" lang="si" sz="3200">
                <a:solidFill>
                  <a:schemeClr val="tx1">
                    <a:lumMod val="65000"/>
                    <a:lumOff val="35000"/>
                  </a:schemeClr>
                </a:solidFill>
              </a:rPr>
              <a:t> </a:t>
            </a:r>
            <a:r xmlns:a="http://schemas.openxmlformats.org/drawingml/2006/main">
              <a:rPr altLang="ko-KR" lang="si" sz="3200">
                <a:solidFill>
                  <a:schemeClr val="tx1">
                    <a:lumMod val="65000"/>
                    <a:lumOff val="35000"/>
                  </a:schemeClr>
                </a:solidFill>
              </a:rPr>
              <a:t>ඒ කරුණාව අමතක නොකළොත් අපිට වැරදි කරපු අයට සමාව දෙන්න වෙනවා.</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ජේසු කියන්නේ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අවසානය දක්වාම අපට සමාව දෙන සහ ප්‍රේම කරන තැනැත්තා යේසුස්ය.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ඔහු රජු විසින් කොපමණ මුදලක් කපා හැරියද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ඩිනාරි සියයක්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ඩිනාරි දෙසීයක්</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දක්ෂතා සියයක්</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දසදහසක් දක්ෂතා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දසදහසක් දක්ෂතා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i" sz="4000"/>
              <a:t>මක්නිසාද මේ මාගේ පුත්‍රයා මිය ගොස් නැවත ජීවත්ව සිටියි. ඔහු නැති වී ගොස් හමු විය.' එබැවින් ඔවුන් සැමරීමට පටන් ගත්හ.</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'මා ඔබට අනුකම්පා කළාක් මෙන් ඔබත් ඔබේ සෙසු සේවකයාට දයාව පෙන්විය යුතු නොවේද?'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18:</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82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දාවිත්ගේ පුත්‍රයාට හෝසන්නා!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ඔහුට ඉදිරියෙන් සහ පසුපසින් ගිය සමූහයෝ, “දාවිත්ගේ පුත්‍රයාට හෝසන්නා” කියා කෑගැසුවෝය. "ස්වාමීන්ගේ නාමයෙන් එන තැනැත්තාට ආශීර්වාද වේ!" "උත්තමයේ හෝසන්නා!"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si" altLang="ko-KR" sz="2600">
                <a:solidFill>
                  <a:schemeClr val="tx1">
                    <a:lumMod val="65000"/>
                    <a:lumOff val="35000"/>
                  </a:schemeClr>
                </a:solidFill>
              </a:rPr>
              <a:t>ජේසුස් වහන්සේ ජෙරුසලමට ළං වූ විට, ඔහු ගෝලයන් දෙදෙනෙකු යවා, ”ගමට යන්න, ඇගේ කොටළු පැටවෙකු ඇය ළඟින් ඔබට සම්බ වනු ඇත. ඒවා ලිහා මා ළඟට ගෙනෙන්න.</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ගෝලයන් දෙදෙනෙක් ගමට ගොස් යේසුස් ඔවුන්ට අණ කළ ලෙස කළා.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ඔවුන් බූරුවා සොයාගත්තා. “ස්වාමීන්ට ඔවුන්ව අවශ්‍යයි.” එවිට අයිතිකරු වහාම ඔවුන් යැවීය.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ජේසුස් වහන්සේ බූරු පැටවෙකු පිට වාඩි වී ජෙරුසලමට ඇතුළු විය. ඔහු ඉදිරියෙන් ගිය සමූහයා, “දාවිත්ගේ පුත්‍රයාට හෝසන්නා” කියා කෑගැසුවෝය.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ජේසුස් වහන්සේ බූරු පැටියෙකු පිට නැඟීම සහ සමූහයා විසින් ඔහුව පිළිගත් බව බයිබලයේ වාර්තාගත අනාවැකියට අනුව සිදු කරන ලදී. ඒත් කවුරුත් ඒ ගැන දැනගෙන හිටියේ නැහැ.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"යේසුස් වහන්සේ බූරු පැටවෙකු පිට නැඟී ගිය අතර, සමූහයෝ මොරගැසූහ.</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'දාවිත්ගේ පුත්‍රයාට හෝසන්නා!'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ඒවා සියල්ලම බයිබලයේ අනාවැකි පළ කර ඇත.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යේසුස් කීකරුකමෙන් ජීවත් වුණා,</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බයිබලයේ ලියා ඇති පරිදි.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යේසුස්ව අනුගමනය කරන අපිත් කීකරු විය යුතුයි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දෙවියන් වහන්සේගේ වචනය තරයේ.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ප්‍රශංසාවටත් මහිමයටත් වටින අපේ රජ යේසුස්.</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i">
                <a:solidFill>
                  <a:schemeClr val="tx1">
                    <a:lumMod val="50000"/>
                    <a:lumOff val="50000"/>
                  </a:schemeClr>
                </a:solidFill>
              </a:rPr>
              <a:t>අංක 73 දෙවියන් වහන්සේගේ වචනය</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si" sz="4400"/>
              <a:t>යේසුස් ලාසරුස්ව මළවුන්ගෙන් නැගිටුවනවා</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යේසුස් යෙරුසලමට ගියේ කුමක්ද?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බූරු පැටවෙක්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අශ්ව පැටියෙක්</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අලි පැටියෙක්</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ඔටුවෙක් පැටියෙක්</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① </a:t>
            </a:r>
            <a:r xmlns:a="http://schemas.openxmlformats.org/drawingml/2006/main">
              <a:rPr altLang="ko-KR" lang="si" sz="2800">
                <a:solidFill>
                  <a:srgbClr val="ff0000"/>
                </a:solidFill>
              </a:rPr>
              <a:t>බූරු පැටවෙක්</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ඔහුට ඉදිරියෙන් සහ පසුපසින් ගිය සමූහයෝ, “දාවිත්ගේ පුත්‍රයාට හෝසන්නා” කියා කෑගැසුවෝය. "ස්වාමීන්ගේ නාමයෙන් එන තැනැත්තාට ආශීර්වාද වේ!" "උත්තමයේ හෝසන්නා!"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83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මාගේ නිවස යාඥා ගෘහයකි.</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"එය ලියා ඇත," 'මාගේ ගෘහය යාච්ඤා ගෘහයක් ලෙස හඳුන්වනු ලැබේ, නමුත් ඔබ එය 'කොල්ලකරුවන්ගේ ගුහාවක්' කරන්නහු 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යෙරුසලමේ දේවමාළිගාවට ඇතුල් විය. පන්සල ඇතුළේ බොහෝ වෙළෙන්දෝ සහ මුදල් මාරු කරන්නන් සිටියහ.</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යේසුස් මුදල් මාරු කරන්නන්ගේ මේස සහ පරෙවියන් විකුණන අයගේ බංකු පෙරළුවා. ඔහු එහි මිල දී ගන්නා සහ විකුණන සියල්ලන් එළවා දැමුවේය.</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ජේසුස් වහන්සේ කෝපයෙන්, “මාගේ ගෘහය යාච්ඤා ගෘහයක් යයි ලියා ඇත, නමුත් ඔබ එය කොල්ලකරුවන්ගේ ගුහාවක් කරන්නහු ය”යි කීවේ 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වෙළෙන්දන් දේවමාළිගාවෙන් එළවා දමා දේවමාලිගාවේ සිටි රෝගීන්ව සුව කළේය.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i" sz="3600">
                <a:solidFill>
                  <a:schemeClr val="tx1">
                    <a:lumMod val="65000"/>
                    <a:lumOff val="35000"/>
                  </a:schemeClr>
                </a:solidFill>
              </a:rPr>
              <a:t>දේවමාළිගාව, පල්ලිය, දෙවියන් වහන්සේට නමස්කාර කිරීමට හා යාච්ඤා කිරීමට ස්ථානයයි.</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එය ව්‍යාපාරික ස්ථානයක් බවට පත් කළ සමූහයා සමඟ යේසුස් කෝපයට පත් විය.</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ඔබ පල්ලියට එන්නේ කුමක් සඳහාද?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පල්ලියේදී, ඔබ නමස්කාරය හා යාච්ඤාව සමඟ දෙවියන් වහන්සේ හමුවිය යුතුය.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පල්ලියේ අයිතිකරු යේසුස්. පල්ලියෙන් අපගේ නමස්කාරය සහ යාච්ඤාවන් ලැබෙන්නේ යේසුස් වහන්සේය.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ජේසුස් වහන්සේ ඇයට කතා කොට, “නැවත නැඟිටීම සහ ජීවනය මම වෙමි, මා කෙරෙහි අදහාගන්නා ඔහු මැරුණත් ජීවත් වන්නේය.</a:t>
            </a:r>
            <a:endParaRPr xmlns:a="http://schemas.openxmlformats.org/drawingml/2006/main" altLang="ko-KR" lang="en-US" sz="3600"/>
          </a:p>
          <a:p>
            <a:pPr xmlns:a="http://schemas.openxmlformats.org/drawingml/2006/main" lvl="0">
              <a:defRPr/>
            </a:pPr>
            <a:r xmlns:a="http://schemas.openxmlformats.org/drawingml/2006/main">
              <a:rPr altLang="ko-KR" lang="si" sz="3600"/>
              <a:t>ජීවත්ව සිටින, මා කෙරෙහි විශ්වාස කරන තැනැත්තා කිසිදා මිය යන්නේ නැත. ඔබ මෙය විශ්වාස කරනවාද?"</a:t>
            </a:r>
            <a:endParaRPr xmlns:a="http://schemas.openxmlformats.org/drawingml/2006/main" altLang="ko-KR" lang="en-US" sz="3600"/>
          </a:p>
          <a:p>
            <a:pPr xmlns:a="http://schemas.openxmlformats.org/drawingml/2006/main" lvl="0">
              <a:defRPr/>
            </a:pPr>
            <a:r xmlns:a="http://schemas.openxmlformats.org/drawingml/2006/main">
              <a:rPr altLang="ko-KR" lang="s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11:</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යේසුස් දේවමාළිගාවෙන් එළවා දැමුවේ කවුද?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යුදෙව්වන්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විජාතික</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පූජකයා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වෙළඳුන්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වෙළඳුන්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"එය ලියා ඇත," 'මාගේ ගෘහය යාච්ඤා ගෘහයක් ලෙස හඳුන්වනු ලැබේ, නමුත් ඔබ එය 'කොල්ලකරුවන්ගේ ගුහාවක්' කරන්නහු 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84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 තම ගෝලයන්ගේ පාද සේදුවා</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දැන් ඔබේ ස්වාමියා සහ ගුරුවරයා වන මම ඔබේ පාද සේදූ බැවින් ඔබත් එකිනෙකාගේ පාද සේදිය යුතුයි.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තම ගෝලයන් සමඟ අවසන් රාත්‍රී ආහාරය ගත්තේය. මෙය තම ගෝලයන් සමඟ තමාගේ අවසන් ආහාරය බව යේසුස් දැන සිටියේය.</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ජේසුස් වහන්සේ හදිසියේම වතුර ද්‍රෝණියට වතුර ගෙනා අතර, ඔහු තම ගෝලයන්ගේ පාද එකින් එක සේදීමට පටන් ගත්තේය.</a:t>
            </a:r>
            <a:r xmlns:a="http://schemas.openxmlformats.org/drawingml/2006/main">
              <a:rPr lang="s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පේතෘස්ගේ වාරය පැමිණි විට, පේතෘස්, "ස්වාමීන්වහන්සේ අපේ පාද සෝදන්නේ ඇයි? මම සෝදන්නේ නැහැ!"</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 පිළිතුරු දුන්නේය. "මම ඔයාගේ කකුල් හෝදන්නේ නැත්නම් ඔයාටයි මටයි කරන්න දෙයක් නෑ. ඔයාට දැන් හොඳට තේරෙන්නේ නැති වෙන්න පුළුවන්. ඒත් දවසක ඔයාට තේරෙයි."</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"මම ඔබේ දෙපා සෝදා ගත්තේ ආදර්ශයක් දෙන්න. මෙතැන් පටන් ඔබ එකිනෙකාගේ පාද සෝදා එකිනෙකාට සේවය කරන මිනිසුන් බවට පත් වන්න."</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i" sz="3600">
                <a:solidFill>
                  <a:schemeClr val="tx1">
                    <a:lumMod val="65000"/>
                    <a:lumOff val="35000"/>
                  </a:schemeClr>
                </a:solidFill>
              </a:rPr>
              <a:t>ලෝකයේ පහත් මිනිසුන් උසස් මිනිසුන්ට සේවය කරයි, නමුත් ඊට වෙනස්ව යේසුස් තම ගෝලයන්ගේ පාද සෝදා අත්හැරියේය</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ඔහුගේ ජීවිතය අප වෙනුවෙන්.</a:t>
            </a:r>
            <a:r xmlns:a="http://schemas.openxmlformats.org/drawingml/2006/main">
              <a:rPr altLang="en-US" lang="si" sz="3600">
                <a:solidFill>
                  <a:schemeClr val="tx1">
                    <a:lumMod val="65000"/>
                    <a:lumOff val="35000"/>
                  </a:schemeClr>
                </a:solidFill>
              </a:rPr>
              <a:t> </a:t>
            </a:r>
            <a:r xmlns:a="http://schemas.openxmlformats.org/drawingml/2006/main">
              <a:rPr altLang="ko-KR" lang="si" sz="3600">
                <a:solidFill>
                  <a:schemeClr val="tx1">
                    <a:lumMod val="65000"/>
                    <a:lumOff val="35000"/>
                  </a:schemeClr>
                </a:solidFill>
              </a:rPr>
              <a:t>අපි ජේසුස් වහන්සේගේ ගෝලයන් නම්, උසස් තැන්වල සැලකීමට කැමැත්තෙන් සිටිනවාට වඩා පහත් තැන්වල එකිනෙකාට සේවය කිරීමට අප සතුටු විය යුතුය.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දවසක් යේසුස්ට ආරංචියක් ආවා. “ලාසරුස් අසනීපයි. කරුණාකර ඉක්මනින් පැමිණ ඔහුව සුව කරන්න.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r xmlns:a="http://schemas.openxmlformats.org/drawingml/2006/main">
              <a:rPr altLang="en-US" lang="si" sz="3600">
                <a:solidFill>
                  <a:srgbClr val="0070c0"/>
                </a:solidFill>
              </a:rPr>
              <a:t> </a:t>
            </a:r>
            <a:r xmlns:a="http://schemas.openxmlformats.org/drawingml/2006/main">
              <a:rPr altLang="ko-KR" lang="si" sz="3600">
                <a:solidFill>
                  <a:srgbClr val="0070c0"/>
                </a:solidFill>
              </a:rPr>
              <a:t>වේ..</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ජේසුස් වහන්සේ උසස්ම මිනිසා, නමුත් ඔහු පහත්ම ස්ථානයට පැමිණ අප සැමට සේවය කිරීමට කැමැත්තෙන් සිට ඇත.</a:t>
            </a:r>
            <a:r xmlns:a="http://schemas.openxmlformats.org/drawingml/2006/main">
              <a:rPr altLang="en-US" lang="s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යේසුස්ට ඔහුගේ පාද සේදීමට ඉඩ නොදුන්නේ කවුද?</a:t>
            </a:r>
            <a:r xmlns:a="http://schemas.openxmlformats.org/drawingml/2006/main">
              <a:rPr altLang="en-US" lang="s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ජෝන්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තෝමස්</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පීටර්</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ජුදාස් ඉස්කාරියොත්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③ </a:t>
            </a:r>
            <a:r xmlns:a="http://schemas.openxmlformats.org/drawingml/2006/main">
              <a:rPr altLang="ko-KR" lang="si" sz="2800">
                <a:solidFill>
                  <a:srgbClr val="ff0000"/>
                </a:solidFill>
              </a:rPr>
              <a:t>පීටර්</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දැන් ඔබේ ස්වාමියා සහ ගුරුවරයා වන මම ඔබේ පාද සේදූ බැවින් ඔබත් එකිනෙකාගේ පාද සේදිය යුතුයි.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85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 කන්ද උඩ යාච්ඤා කරනවා</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මඳක් ඉදිරියට ගොස්, ඔහු බිම වැටී, "මාගේ පියාණෙනි, හැකි නම්, මේ කුසලානය මගෙන් ඉවත් කරනු ලැබේවා, නමුත් මා කැමති ලෙස නොව, ඔබ කැමති ලෙස" යාච්ඤා කළේය.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මැතිව්</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රාත්‍රී භෝජනයෙන් පසු යේසුස් තම ගෝලයන් සමඟ ගෙත්සෙමන නම් ස්ථානයට ගියේය.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ජේසුස් වහන්සේ ශ්‍රාවකයන්ට මෙසේ වදාළ සේක: “මාගේ ආත්මය මරණය දක්වා ශෝකයෙන් පිරී ඇත. මෙහි නැවතී මා සමඟ සෝදිසියෙන් සිටින්න.</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""මාගේ පියාණෙනි, හැකි නම්, මේ කුසලානය මගෙන් ඉවතට ගනු ලැබේවා. එහෙත්, මා කැමති ලෙස නොව, ඔබ කැමති පරිදි." යේසුස් උනන්දුවෙන් යාච්ඤා කළා. නමුත් ගෝලයන් තද නින්දකට වැටුණා.</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ජේසුස් වහන්සේ සිය ගෝලයන් අවදි කරමින්, “ඔබට මා සමඟ පැයක් පමණ සෝදිසියෙන් සිටිය නොහැකි ද? බලන්න. මෙන්න මගේ පාවා දෙන්නා මා අත්අඩංගුවට ගැනීමට පැමිණේ.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අවසානයේදී යේසුස් ඔහුව අල්ලා ගැනීමට පැමිණි මිනිසුන් පසුපස ගියේය. දෙවියන් වහන්සේ කැමති පරිදි කුරුසියේ අපගේ පව් ගෙවීමට මිය යාමයි.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නමුත් යේසුස් පැමිණීමට පෙර ඔහු මිය ගියේය.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i" altLang="ko-KR" sz="3600">
                <a:solidFill>
                  <a:schemeClr val="tx1">
                    <a:lumMod val="65000"/>
                    <a:lumOff val="35000"/>
                  </a:schemeClr>
                </a:solidFill>
              </a:rPr>
              <a:t>කුරුසියේදී අපගේ පව් ගෙවා දැමීම සඳහා යේසුස් මිය යාම වේදනාකාරී වූ නමුත් ඔහු සම්පූර්ණයෙන්ම කීකරු විය</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මන්ද එය දෙවියන් වහන්සේගේ කැමැත්ත විය.</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අපගේ ජීවිතයේ මගේ කැමැත්තට වඩා දෙවියන් වහන්සේගේ කැමැත්ත ඉටු වනු ඇතැයි අප මුලින්ම බලාපොරොත්තු විය යුතුය.</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යේසුස් වහන්සේ</a:t>
            </a:r>
            <a:r xmlns:a="http://schemas.openxmlformats.org/drawingml/2006/main">
              <a:rPr lang="si" altLang="en-US" sz="3600">
                <a:solidFill>
                  <a:srgbClr val="0070c0"/>
                </a:solidFill>
              </a:rPr>
              <a:t> </a:t>
            </a:r>
            <a:r xmlns:a="http://schemas.openxmlformats.org/drawingml/2006/main">
              <a:rPr lang="si" altLang="ko-KR" sz="3600">
                <a:solidFill>
                  <a:srgbClr val="0070c0"/>
                </a:solidFill>
              </a:rPr>
              <a:t>වේ..</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යේසුස් වහන්සේ මේ දේශයේ පව් රහිතව සිටින්නේ ඔහු දෙවියන් වහන්සේගේ කැමැත්ත සම්පූර්ණයෙන්ම අනුගමනය කරන බැවිනි.</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අත්අඩංගුවට ගැනීමට පෙර යේසුස් යාච්ඤා කළේ කොහේද?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ජෙරුසලමේ දේවමාළිගාවේ</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ගෙත්සෙමන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මාර්ක්ගේ ඉහළ කාමරය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ගලීල විල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② </a:t>
            </a:r>
            <a:r xmlns:a="http://schemas.openxmlformats.org/drawingml/2006/main">
              <a:rPr lang="si" altLang="ko-KR" sz="2800">
                <a:solidFill>
                  <a:srgbClr val="ff0000"/>
                </a:solidFill>
              </a:rPr>
              <a:t>ගෙත්සෙමන</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මඳක් ඉදිරියට ගොස්, ඔහු බිම වැටී, "මාගේ පියාණෙනි, හැකි නම්, මේ කුසලානය මගෙන් ඉවත් කරනු ලැබේවා, නමුත් මා කැමති ලෙස නොව, ඔබ කැමති ලෙස" යාච්ඤා කළේය.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මැතිව්</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86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 වහන්සේ කුරුසියේ මිය ගියේය.</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ජේසුස් වහන්සේ මහ හඬින් කතා කොට, "පියාණෙනි, ඔබගේ අතට මාගේ ආත්මය භාර කරමි." එසේ කී විට ඔහු අවසන් හුස්ම හෙළුවේය.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ලූක්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23:</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රෝම සොල්දාදුවන් විසින් අල්ලා ගන්නා ලද ජේසුස් වහන්සේ, ඔහුගේ හිසෙහි කටු ඔටුන්නක් පැළඳ, සමච්චලයට ලක් කර, කුරුසය උසුලාගෙන කන්දට ගෙන යන ලදී.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ඉන්පසුව, යේසුස් අපරාධකරුවන් දෙදෙනෙකු සමඟ කුරුසියේ ඇණ ගසනු ලැබීය. ජනතාව බලා සිටි අතර පාලකයෝ ඔහුට සමච්චල් කළහ.</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"පියාණෙනි, ඔවුන්ට සමාව දෙන්න, මන්ද ඔවුන් කරන්නේ කුමක්දැයි ඔවුන් නොදනිති." යේසුස් තමන්ව මරපු අය වෙනුවෙන් යාච්ඤා කළා.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පැවසුවේ, "එය අවසන්!" ඔහු හිස නමා ආත්මය අත්හැරියේය.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si" sz="2800">
                <a:solidFill>
                  <a:schemeClr val="tx1">
                    <a:lumMod val="65000"/>
                    <a:lumOff val="35000"/>
                  </a:schemeClr>
                </a:solidFill>
              </a:rPr>
              <a:t>ප්‍රමාද වී පැමිණි ජේසුස් වහන්සේට ලාසරුස්ගේ සහෝදරිය, ''ජේසුනි, ඔබ මෙහි සිටියා නම් මගේ සහෝදරයා මැරෙන්නේ නැතැ''යි කීවා ය.</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ඒ මොහොතේම දේවමාළිගාවේ තිරය ඉහළ සිට පහළට දෙකට ඉරී ගියේය. පෘථිවිය කම්පා විය, ගල් කැඩී ගියේය. ජේසුස් වහන්සේ කුරුසියේ ඇණ ගැසූ සොල්දාදුවන් මෙය දුටු විට, ඔවුන් බියට පත් වී, "සැබැවින් ම ඔහු දෙවියන් වහන්සේගේ පුත්රයා!"</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i" altLang="ko-KR" sz="3600">
                <a:solidFill>
                  <a:schemeClr val="tx1">
                    <a:lumMod val="65000"/>
                    <a:lumOff val="35000"/>
                  </a:schemeClr>
                </a:solidFill>
              </a:rPr>
              <a:t>පව් රහිත ජේසුස් වහන්සේ අප වෙනුවෙන් දුක් විඳ මිය ගිය අතර අපගේ පාපවලට වන්දි ගෙවූ සේක.</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ඒ නිසා අපි අපි වෙනුවෙන් ගෙවන්න අවශ්‍ය නැහැ.</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අපි ගැලවුනේ ජේසුට පින්සිදු වෙන්න.</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අපි මෙය මොහොතකටවත් අමතක නොකළ යුතුයි.</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ජේසුස් වහන්සේ කුරුසිය මත අපගේ පාපයන් නිසා අපව ගලවාගත් ගැලවුම්කරුවා 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වහන්සේ කුරුසියේ ඇණ ගසනු ලැබුවේ කා සමඟද?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ගෝලයන්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කාන්තාවන්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පූජකවරු</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අපරාධකරුවන්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අපරාධකරුවන්</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ජේසුස් වහන්සේ මහ හඬින් කතා කොට, "පියාණෙනි, ඔබගේ අතට මාගේ ආත්මය භාර කරමි." එසේ කී විට ඔහු අවසන් හුස්ම හෙළුවේය.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ලූක්</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23:</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87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හිස් සොහොන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 අවස්ථාවේදී ඇය හැරී බැලූ විට යේසුස් එහි සිටගෙන සිටිනු දුටු නමුත් ඒ යේසුස් බව ඇයට වැටහුණේ නැත.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ජෝන්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20:</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මරියා මග්දලේනා මිය ගිය යේසුස්ව බැලීමට සොහොන් ගෙය වෙත ගියාය. එහෙත්, සොහොන් ගෙයි ගල් දොර විවෘත විය.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සොහොන් ගෙය තුළ ජේසුස් වහන්සේගේ සිරුරක් නොතිබුණි. මරියා සිතුවේ යේසුස්ගේ මළ සිරුර කවුරුන් හෝ සොරකම් කර ඇති බවයි.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දේවදූතයා පෙනී සිට ඇසුවා. "ඇයි ඔබ අඬන්නේ?" මරියා පිළිතුරු දෙමින්, "යමෙක් ජේසුස් වහන්සේගේ ශරීරය සොරකම් කළා 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යේසුස් පැවසුවේ “සොහොන් ගෙයි ගල් දොරටුව ඉවත් කරන්න” කියායි. ජේසුස් වහන්සේ, "ලාසරුස් පිටතට එන්න" කියා අණ කළා.</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ඇය හැරී බලන විට පණපිටින් ආපසු පැමිණි ජේසුස් වහන්සේ සිටියා ය. නමුත් මරියා යේසුස්ව හඳුනාගත්තේ නැහැ. ඇය හිතුවේ නැහැ යේසුස් නැවත ජීවත් වෙයි කියලා.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"මරියා..." යේසුස් ඇමතූ විට පමණක් මරියා ඔහුව හඳුනා ගනී. “ස්වාමීනි, ඔබ ඇත්තටම නැවත ජීවනයට පැමිණ ඇත.” යේසුස්ව මරණයෙන් දින තුනකට පසු නැවත නැඟිටුවනු ලැබුවා.</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si" altLang="ko-KR" sz="3300">
                <a:solidFill>
                  <a:schemeClr val="tx1">
                    <a:lumMod val="65000"/>
                    <a:lumOff val="35000"/>
                  </a:schemeClr>
                </a:solidFill>
              </a:rPr>
              <a:t>ලෝකයේ කිසිවෙක් මිය ගොස් නැත</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i" altLang="ko-KR" sz="3300">
                <a:solidFill>
                  <a:schemeClr val="tx1">
                    <a:lumMod val="65000"/>
                    <a:lumOff val="35000"/>
                  </a:schemeClr>
                </a:solidFill>
              </a:rPr>
              <a:t>සහ නැවත ජීවතුන් අතර.</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i" altLang="ko-KR" sz="3300">
                <a:solidFill>
                  <a:schemeClr val="tx1">
                    <a:lumMod val="65000"/>
                    <a:lumOff val="35000"/>
                  </a:schemeClr>
                </a:solidFill>
              </a:rPr>
              <a:t>නමුත් මරණයෙන් නැවත නැඟිටුවනු ලැබූ එකම තැනැත්තා වන යේසුස් තවමත් ජීවමානයි.</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i" altLang="ko-KR" sz="3300">
                <a:solidFill>
                  <a:schemeClr val="tx1">
                    <a:lumMod val="65000"/>
                    <a:lumOff val="35000"/>
                  </a:schemeClr>
                </a:solidFill>
              </a:rPr>
              <a:t>බයිබලයේ පවසන්නේ යේසුස්ව විශ්වාස කරන අයද නැවත ජීවත් වන බවයි</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i" altLang="ko-KR" sz="3300">
                <a:solidFill>
                  <a:schemeClr val="tx1">
                    <a:lumMod val="65000"/>
                    <a:lumOff val="35000"/>
                  </a:schemeClr>
                </a:solidFill>
              </a:rPr>
              <a:t>යේසුස් වගේ.</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i" altLang="ko-KR" sz="3300">
                <a:solidFill>
                  <a:schemeClr val="tx1">
                    <a:lumMod val="65000"/>
                    <a:lumOff val="35000"/>
                  </a:schemeClr>
                </a:solidFill>
              </a:rPr>
              <a:t>ඒ නිසා අපි අපේ බලාපොරොත්තු නැති කර නොගත යුතුයි</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i" altLang="ko-KR" sz="3300">
                <a:solidFill>
                  <a:schemeClr val="tx1">
                    <a:lumMod val="65000"/>
                    <a:lumOff val="35000"/>
                  </a:schemeClr>
                </a:solidFill>
              </a:rPr>
              <a:t>සදාකාල ජීවනය සඳහා.</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ජේසුස් වහන්සේ මරණය ජයගෙන නැවත ජීවනයට පැමිණි ජයග්‍රාහී ස්වාමියාය.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සොහොන් ගෙය තුළ යේසුස් නොසිටි බව දුටු මරියාට සිතුණේ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යේසුස්ව නැවත නැඟිටුවයි!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මෙය යේසුස්ගේ සොහොන් ගෙය නොවේ!</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කවුරුහරි යේසුස්ගේ මළ සිරුර සොරකම් කළා!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ගෝලයන් යේසුස්ගේ මළ සිරුර මිල දී ගත්තා!</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කවුරුහරි යේසුස්ගේ මළ සිරුර සොරකම් කළා!</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 අවස්ථාවේදී ඇය හැරී බැලූ විට යේසුස් එහි සිටගෙන සිටිනු දුටු නමුත් ඒ යේසුස් බව ඇයට වැටහුණේ නැත.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ජෝන්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20:</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88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ස්වර්ගයට නැඟුණු යේසුස්</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උන් වහන්සේ මෙසේ කී පසු, ඔවුන්ගේ ඇස් ඉදිරියෙහි උන් වහන්සේ ඔසවාගනු ලැබූ අතර, වලාකුළකින් උන් වහන්සේ ඔවුන් නොපෙනී සැඟවී ය.</a:t>
            </a:r>
            <a:r xmlns:a="http://schemas.openxmlformats.org/drawingml/2006/main">
              <a:rPr lang="s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යේසුස්ව නැවත නැඟිටුවනු ලැබූ බව නොදැන සිටි ගෝලයන් බියෙන් හා කලකිරීමට පත් විය.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නැවත නැඟිටුවනු ලැබූ ජේසුස් වහන්සේ පැමිණ ඔවුන් අතර සිට, තම අත් සහ පැත්ත ඔවුන්ට පෙන්වා, "සැක කිරීම නවත්වා විශ්වාස කරන්න" යයි වදාළ සේක.</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si" sz="2800">
                <a:solidFill>
                  <a:schemeClr val="tx1">
                    <a:lumMod val="65000"/>
                    <a:lumOff val="35000"/>
                  </a:schemeClr>
                </a:solidFill>
              </a:rPr>
              <a:t>පුදුමයට කරුණක් නම්, ඔහුගේ මරණයෙන් දින තුනකට පසු, ලාසරුස් පිටතට ගියේය. මිනිසුන් මෙය දැක සතුටු වූ අතර දෙවියන් වහන්සේට ප්‍රශංසා කළහ.</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ඉන්පසුව, යේසුස් වහන්සේ තම පියා වන දෙවියන් වහන්සේ වෙතට ආපසු යන බව පැවසූ අතර ඔහු ශුද්ධාත්මයාණන් එවන බවට පොරොන්දු විය.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තවද ශුභාරංචිය දේශනා කිරීමට සහ වචනය ඉගැන්වීමට ලෝකාන්තය දක්වා උන්වහන්සේට සාක්ෂිකරුවන් වන ලෙස යේසුස්වහන්සේ තම ගෝලයන්ට නියෝග කළ සේක.</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 දේශයේ සියලුම දූත මෙහෙවර නිම කිරීමෙන් පසු යේසුස් තම ගෝලයන් ඉදිරියෙහි ස්වර්ගයට ගියේය. ඒ වගේම එයා අපිට පොරොන්දු වුණා දවසක ආපහු මේ රටට එනවා කියලා.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si" altLang="ko-KR" sz="3600">
                <a:solidFill>
                  <a:schemeClr val="tx1">
                    <a:lumMod val="65000"/>
                    <a:lumOff val="35000"/>
                  </a:schemeClr>
                </a:solidFill>
              </a:rPr>
              <a:t>යේසුස් වහන්සේ තම ගෝලයන්ට අණ කළේ තමන් ස්වර්ගයට යාමට පෙර ශුභාරංචිය පෘථිවියේ කෙළවර දක්වා දේශනා කරන ලෙසයි.</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පල්ලිය යනු ජේසුස් වහන්සේගේ ගෝලයන් පිරිසකි.</a:t>
            </a:r>
            <a:r xmlns:a="http://schemas.openxmlformats.org/drawingml/2006/main">
              <a:rPr lang="si" altLang="en-US" sz="3600">
                <a:solidFill>
                  <a:schemeClr val="tx1">
                    <a:lumMod val="65000"/>
                    <a:lumOff val="35000"/>
                  </a:schemeClr>
                </a:solidFill>
              </a:rPr>
              <a:t> </a:t>
            </a:r>
            <a:r xmlns:a="http://schemas.openxmlformats.org/drawingml/2006/main">
              <a:rPr lang="si" altLang="ko-KR" sz="3600">
                <a:solidFill>
                  <a:schemeClr val="tx1">
                    <a:lumMod val="65000"/>
                    <a:lumOff val="35000"/>
                  </a:schemeClr>
                </a:solidFill>
              </a:rPr>
              <a:t>යේසුස්වහන්සේගේ ගෝලයන් වශයෙන් අප සෑම තැනකම ශුභාරංචිය දේශනා කළ යුතුය. ඒ වගේම අපි යේසුස්ගේ සාක්ෂිකරුවන් විය යුතුයි.</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යේසුස් වහන්සේ තවමත් ජීවතුන් අතර, දෙවියන් වහන්සේගේ දකුණු පැත්තේ වාඩි වී සිටින අතර, ඔහු පොරොන්දු වූ පරිදි නැවත පොළොවට පැමිණෙනු ඇත.</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නැවත නැඟිටුවනු ලැබූ යේසුස් තම ගෝලයන්ට පෙන්වූයේ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අත් සහ පාදවල නිය සලකුණු</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ඔළුවේ කටු සලකුණු</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පිටුපස කස සලකුණු</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මුහුණේ තැලීම්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① </a:t>
            </a:r>
            <a:r xmlns:a="http://schemas.openxmlformats.org/drawingml/2006/main">
              <a:rPr lang="si" altLang="ko-KR" sz="2800">
                <a:solidFill>
                  <a:srgbClr val="ff0000"/>
                </a:solidFill>
              </a:rPr>
              <a:t>අත් සහ පාදවල නිය සලකුණු</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උන් වහන්සේ මෙසේ කී පසු, ඔවුන්ගේ ඇස් ඉදිරියෙහි උන් වහන්සේ ඔසවාගනු ලැබූ අතර, වලාකුළකින් උන් වහන්සේ ඔවුන් නොපෙනී සැඟවී ය.</a:t>
            </a:r>
            <a:r xmlns:a="http://schemas.openxmlformats.org/drawingml/2006/main">
              <a:rPr lang="s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89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ශුද්ධාත්මයාණන් පැමිණ ඇත</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ඔවුන් සියල්ලෝම ශුද්ධාත්මයාණන්ගෙන් පූර්ණ වූ අතර ආත්මයාණන් ඔවුන්ට හැකියාව දුන් පරිදි වෙනත් භාෂාවලින් කතා කිරීමට පටන් ගත්හ.</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පැවසූ පරිදි ගෝලයන් සිටියේ යෙරුසලමේය. පෙන්තකොස්ත දවස පැමිණි විට, ඔවුන් සියල්ලෝම එක තැනක සිටියහ.</a:t>
            </a:r>
            <a:r xmlns:a="http://schemas.openxmlformats.org/drawingml/2006/main">
              <a:rPr lang="s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යේසුස් ලාසරුස්ව නැවත ජීවනයට ගෙනාවා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ඔහුගේ වචනයෙන්.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 කවදා හරි මැරෙන්න නියමිතයි, නමුත් අපි යේසුස්ව විශ්වාස කරන නිසා අපි නැවත නැඟිටිනවා.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ඔබ නැවත නැඟිටීමේ බලාපොරොත්තුවෙන් ජීවත් වන කිතුනුවකු විය යුතුය.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එකෙණෙහිම දරුණු සුළඟක් හමන හඬක් පැමිණ ඔවුන් වාඩි වී සිටි මුළු නිවසම පිරී ගියේය.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එවිට එක් එක් පුද්ගලයාගේ හිස මත ගිනි දිවක් විය, පසුව ඔවුන් සියල්ලන්ම ශුද්ධාත්මයාණන්ගෙන් පිරී වෙනත් භාෂාවලින් කතා කිරීමට පටන් ගත්හ.</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හැමෝම පුදුමයට පත් වූ විට, පේතෘස් ඔවුන්ට යේසුස් සහ ශුභාරංචිය ගැන දේශනා කිරීමට පටන් ගත්තේය.</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මිනිසුන් ශුභාරංචියට සවන් දී පසුතැවිලි වී බව්තීස්ම විය. එදින 3,000කට වැඩි පිරිසක් බව්තීස්ම වූහ.</a:t>
            </a:r>
            <a:r xmlns:a="http://schemas.openxmlformats.org/drawingml/2006/main">
              <a:rPr lang="s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යේසුස් වහන්සේ තම ගෝලයන් වෙත ශුද්ධාත්මයාණන් එවූ සේක.</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ශුද්ධාත්මයාණන් පේතෘස්ට ශුභාරංචිය දේශනා කිරීමට ප්‍රඥාව සහ බලය ලබා දුන්නේය.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ශුද්ධාත්මයාණන් වහන්සේ ජේසුස් වහන්සේ අදහන සියල්ලන්ගේ හදවත් තුළ ඇත.</a:t>
            </a:r>
            <a:r xmlns:a="http://schemas.openxmlformats.org/drawingml/2006/main">
              <a:rPr lang="si" altLang="en-US" sz="3200">
                <a:solidFill>
                  <a:schemeClr val="tx1">
                    <a:lumMod val="65000"/>
                    <a:lumOff val="35000"/>
                  </a:schemeClr>
                </a:solidFill>
              </a:rPr>
              <a:t> </a:t>
            </a:r>
            <a:r xmlns:a="http://schemas.openxmlformats.org/drawingml/2006/main">
              <a:rPr lang="si" altLang="ko-KR" sz="3200">
                <a:solidFill>
                  <a:schemeClr val="tx1">
                    <a:lumMod val="65000"/>
                    <a:lumOff val="35000"/>
                  </a:schemeClr>
                </a:solidFill>
              </a:rPr>
              <a:t>ශුද්ධාත්මයාණන් වහන්සේ පේතෘස්ට ප්‍රඥාව සහ බලය ලබා දුන්නා සේම, ශුභාරංචිය දේශනා කිරීමට ප්‍රඥාව සහ ධෛර්යය ලබා දෙන්නේද ශුද්ධාත්මයාණන් බව අමතක නොකරන්න.</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යේසුස් වහන්සේ අපට උපකාර කිරීමට ඔහුව විශ්වාස කරන සියල්ලන්ට ශුද්ධාත්මයාණන් එවන සේක.</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ශුද්ධාත්මයාණන් පැමිණි විට ඔවුන්ට ඇසුණේ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හොරණෑ හඬ</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ගිගුරුම්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දරුණු සුළඟක් හමා යාම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යාච්ඤා හඬ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දරුණු සුළඟක් හමා යාම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ඔවුන් සියල්ලෝම ශුද්ධාත්මයාණන්ගෙන් පූර්ණ වූ අතර ආත්මයාණන් ඔවුන්ට හැකියාව දුන් පරිදි වෙනත් භාෂාවලින් කතා කිරීමට පටන් ගත්හ.</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90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පිලිප් ඉතියෝපියානු ජාතිකයාට ශුභාරංචිය කීවේය</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එවිට පිලිප් එම ශුද්ධ ලියවිල්ලෙන් පටන්ගෙන යේසුස් ගැන ශුභාරංචිය ඔහුට කීවේය.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8:</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i" sz="4000"/>
              <a:t>මක්නිසාද මේ මාගේ පුත්‍රයා මිය ගොස් නැවත ජීවත්ව සිටියි. ඔහු නැති වී ගොස් හමු විය.' එබැවින් ඔවුන් සැමරීමට පටන් ගත්හ.</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මළවුන්ව නැවත ගෙනෙන ජීවිතයේ ස්වාමියා යේසුස්ය.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දිනක් සමිඳාණන් වහන්සේගේ දූතයෙක් ජේසුස් වහන්සේ අදහාගත් පිලිප්ට පැවසුවේ "දකුණට යන්න - කාන්තාර පාරට" යන්න.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si" altLang="ko-KR" sz="3100">
                <a:solidFill>
                  <a:schemeClr val="tx1">
                    <a:lumMod val="65000"/>
                    <a:lumOff val="35000"/>
                  </a:schemeClr>
                </a:solidFill>
              </a:rPr>
              <a:t>දේවදූතයා පැවසූ පරිදි ඔහු දකුණු කාන්තාරයට පිටත් විය. දේවදූතයා ඔහුව එව්වේ මන්දැයි ඔහු කල්පනා කළේය </a:t>
            </a:r>
            <a:r xmlns:a="http://schemas.openxmlformats.org/drawingml/2006/main">
              <a:rPr lang="si"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ඒ වන විට ඉතියෝපියාවේ රටේ මුදල් භාරව සිටි නපුංසකයා, අනාගතවක්තෘ යෙසායාගේ ලියවිලි කියවමින් කරත්තය මත සිටියේය. පිලිප් ළඟට ඇවිත් ඇහුවා. "ඔයා කියවන්නේ මොකක්ද කියලා තේරෙනවාද?"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"කවුරුහරි මට එය පැහැදිලි කරන්නේ නම් මිස මම එය තේරුම් ගන්නේ කෙසේද?" ඔහු පැවසීය. පිලිප් එම ශුද්ධ ලියවිල්ලෙන් පටන්ගෙන යේසුස් ගැන ශුභාරංචිය ඔහුට කීවේය.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ඉතියෝපියානු ජාතිකයා යේසුස්ව පිළිගත් පසු ඔහු සතුටින් තම රටට පැමිණියේය. පිලිප් ඔහුව එහි ගෙන යාම ගැන ශුද්ධාත්මයාණන්ට ස්තුති කළේය.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පිලිප්ට සම්පූර්ණයෙන් තේරුම් ගැනීමට නොහැකි වූ නමුත් ශුද්ධාත්මයාණන්ගේ නියෝගයට කීකරු විය. එබැවින් ඉතියෝපියානු ජාතිකයාට ශුභාරංචිය දේශනා කිරීමට ඔහුට හැකි විය.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සමහර වෙලාවට අපිට තේරුම් ගන්න බැරි තත්වෙකට පත් වෙනවා.</a:t>
            </a:r>
            <a:r xmlns:a="http://schemas.openxmlformats.org/drawingml/2006/main">
              <a:rPr lang="si" altLang="en-US" sz="3200">
                <a:solidFill>
                  <a:schemeClr val="tx1">
                    <a:lumMod val="65000"/>
                    <a:lumOff val="35000"/>
                  </a:schemeClr>
                </a:solidFill>
              </a:rPr>
              <a:t> </a:t>
            </a:r>
            <a:r xmlns:a="http://schemas.openxmlformats.org/drawingml/2006/main">
              <a:rPr lang="si" altLang="ko-KR" sz="3200">
                <a:solidFill>
                  <a:schemeClr val="tx1">
                    <a:lumMod val="65000"/>
                    <a:lumOff val="35000"/>
                  </a:schemeClr>
                </a:solidFill>
              </a:rPr>
              <a:t>නමුත් ඔබ දෙවියන් වහන්සේව විශ්වාස කර ඒ මොහොතේ පවා ශුද්ධාත්මයාණන් තුළ ඔහුට කීකරු වන්නේ නම්, ඔබට විශ්වාසවන්ත මිනිසෙකු විය හැකිය.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ශුභාරංචිය දේශනා කරන.</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අප හමුවිය යුතු සම්බන්ධය මෙහෙයවන්නේ යේසුස්ය.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පිලිප්ට භාරව සිටි ඉතියෝපියානු නපුංසකයා කුමක්ද?</a:t>
            </a:r>
            <a:r xmlns:a="http://schemas.openxmlformats.org/drawingml/2006/main">
              <a:rPr lang="s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ඔහු හමුදාව භාරව සිටියේය.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ඔහු තම රටේ කෝකියෙක් විය.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ඔහු</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විය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තුල</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අයකිරීම</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වල</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ඔහුගේ</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රටේ</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මුදල.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ඔහු රටේ නමස්කාරය පාලනය කළේය.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ඔහු තම රටේ මුදල් භාරව සිටියේය.</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එවිට පිලිප් එම ශුද්ධ ලියවිල්ලෙන් පටන්ගෙන යේසුස් ගැන ශුභාරංචිය ඔහුට කීවේය.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8:</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91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සාවුල්ට යේසුස්ව මුණගැසෙනවා</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යේසුස් පැමිණ ලාසරුස් මිය ගොස් දින කීයක් ගත වී තිබේද?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එක දවසක්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දින දෙකක්</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දින තුනක්</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දින හතරක්</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③ </a:t>
            </a:r>
            <a:r xmlns:a="http://schemas.openxmlformats.org/drawingml/2006/main">
              <a:rPr altLang="ko-KR" lang="si" sz="2800">
                <a:solidFill>
                  <a:srgbClr val="ff0000"/>
                </a:solidFill>
              </a:rPr>
              <a:t>දින තුනක්</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ඔහු බිම වැටී, “සාවුල්, සාවුල්, ඔබ මට පීඩා කරන්නේ මන්දැ”යි තමාට කියන හඬක් ඇසුණේ 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9:</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සාවුල් නම් මිනිසෙක් සිටියේය, ඔහු යේසුස්ව විශ්වාස කරන අයට වෛර කළේය, ඔහු පල්ලියට වෛර කළේය.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සාවුල් යේසුස්ට කොතරම් වෛර කළාද කියනවා නම් ඔහු ක්‍රිස්තියානීන්ව අත්අඩංගුවට ගන්න දමස්කයට ගියා.</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ඔහු තම ගමනේ දමස්කස් වෙත ළඟා වූ විට, හදිසියේම අහසින් ආලෝකයක් ඔහු වටා බැබළුණි. “සාවුල්, සාවුල්, ඔබ මට පීඩා කරන්නේ මන්දැ”යි හඬක් ඔහුට ඇසිණි.</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“ස්වාමීනි, ඔබ කවුද?” සාවුල් ඇසුවේය. "මම ඔබ පීඩා කරන ජේසුස් වහන්සේ වෙමි." යේසුස් ජීවත්ව සිටීම ගැන සාවුල් පුදුම වුණා. ඔහු හිතුවේ යේසුස් මැරුණා කියලා.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යේසුස්ව මුණගැසුණු සාවුල් අලුත් මිනිසෙකු බවට පත් විය. එබැවින් ඔහු අන්‍යජාතීන්ට ශුභාරංචිය දේශනා කිරීමට වෙහෙස මහන්සි වී බයිබල් පොත් රාශියක් ලිවූ පාවුල් අපොස්තුළුවරයා බවට පත්විය.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සාවුල් පල්ලියට පීඩා කළ මිනිසෙකි, නමුත් දෙවියන් වහන්සේ ඔහුව හැඳින්වූයේ අපොස්තුළු වරයෙකු ලෙසය.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යේසුස්ව මුණගැසුණු සාවුල් ගත කළේ පෙරට වඩා සම්පූර්ණයෙන්ම වෙනස් ජීවිතයක්.</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ඔබ කළ වෙනස්කම් මොනවාද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ඔබට යේසුස්ව මුණගැසුණු දා සිටද?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යේසුස් වහන්සේව මුණගැසෙන අය වෙන කවරදාටත් වඩා වෙනස් ජීවිතයක් ගත කළ යුතුය.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සාවුල් වැනි නපුරු මිනිසුන්ට සමාව දී ඔවුන්ව කැඳවා වැඩකරුවන් ලෙස පත් කරන්නේ යේසුස්ය.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සාවුල් දමස්කයට ගියේ ඇයි?</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කිතුනුවන් අත්අඩංගුවට ගැනීමට.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සංචාරයක් සඳහා.</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නමස්කාරයක් කිරීමට.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ශුභාරංචිය දේශනා කිරීමට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① </a:t>
            </a:r>
            <a:r xmlns:a="http://schemas.openxmlformats.org/drawingml/2006/main">
              <a:rPr lang="si" altLang="ko-KR" sz="2800">
                <a:solidFill>
                  <a:srgbClr val="ff0000"/>
                </a:solidFill>
              </a:rPr>
              <a:t>කිතුනුවන් අත්අඩංගුවට ගැනීමට.</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ඔහු බිම වැටී, “සාවුල්, සාවුල්, ඔබ මට පීඩා කරන්නේ මන්දැ”යි තමාට කියන හඬක් ඇසුණේ 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9:</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ජේසුස් වහන්සේ ඇයට කතා කොට, “නැවත නැඟිටීම සහ ජීවනය මම වෙමි, මා කෙරෙහි අදහාගන්නා ඔහු මැරුණත් ජීවත් වන්නේය.</a:t>
            </a:r>
            <a:endParaRPr xmlns:a="http://schemas.openxmlformats.org/drawingml/2006/main" altLang="ko-KR" lang="en-US" sz="3600"/>
          </a:p>
          <a:p>
            <a:pPr xmlns:a="http://schemas.openxmlformats.org/drawingml/2006/main" lvl="0">
              <a:defRPr/>
            </a:pPr>
            <a:r xmlns:a="http://schemas.openxmlformats.org/drawingml/2006/main">
              <a:rPr altLang="ko-KR" lang="si" sz="3600"/>
              <a:t>ජීවත්ව සිටින, මා කෙරෙහි විශ්වාස කරන තැනැත්තා කිසිදා මිය යන්නේ නැත. ඔබ මෙය විශ්වාස කරනවාද?"</a:t>
            </a:r>
            <a:endParaRPr xmlns:a="http://schemas.openxmlformats.org/drawingml/2006/main" altLang="ko-KR" lang="en-US" sz="3600"/>
          </a:p>
          <a:p>
            <a:pPr xmlns:a="http://schemas.openxmlformats.org/drawingml/2006/main" lvl="0">
              <a:defRPr/>
            </a:pPr>
            <a:r xmlns:a="http://schemas.openxmlformats.org/drawingml/2006/main">
              <a:rPr altLang="ko-KR" lang="s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ජෝන්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11:</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92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පාවුල්ගේ හොඳ මිතුරා බානබස්.</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නමුත් බානබස් ඔහුව රැගෙන ප්‍රේරිතයන් වෙත ගෙන ගියේය. සාවුල් තම ගමනේදී සමිඳාණන් වහන්සේ දුටු ආකාරයත්, සමිඳාණන් වහන්සේ ඔහුට කතා කළ ආකාරයත්, දමස්කයේදී ඔහු ජේසුස් වහන්සේගේ නාමයෙන් නිර්භීතව දේශනා කළ ආකාරයත් ඔහු ඔවුන්ට පැවසුවා.</a:t>
            </a:r>
            <a:r xmlns:a="http://schemas.openxmlformats.org/drawingml/2006/main">
              <a:rPr lang="s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පාවුල්ට යේසුස්ව මුණගැසුණාට පස්සේ යේසුස්ගේ ගෝලයන්ව මුණගැහෙන්න ඕන වුණා.</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නමුත් යේසුස්ගේ ගෝලයන් පාවුල්ට භය වුණා. මක්නිසාද යත් පාවුල් යේසුස්ව මුණගැසුණු පසු ඔහු යේසුස්ව විශ්වාස කළ බව ඔවුන් නොදැන සිටි බැවිනි.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බානබස් පාවුල්ට උදව් කළා. "ඔහු ඇත්තටම යේසුස්ව මුණගැසුණු අතර සම්පූර්ණයෙන්ම වෙනස් විය!"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"මම දැක්කා පාවුල් දමස්කස්වල දේශනා කරනවා, ඔහු ක්‍රිස්තියානීන්ව අත්අඩංගුවට ගන්න ගියා!" ගෝලයන් පාවුල් සමඟ ඉතා පහසුවෙන් මිත්‍ර වූහ.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ඉන් පසු බානබස් සහ පාවුල් හොඳ මිතුරන් බවට පත් වූ අතර එකට ශුභාරංචිය දේශනා කිරීම සඳහා ලොව පුරා සංචාරය කළහ.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පල්ලියට පීඩා කළ පාවුල්ට යේසුස්ව මුණගැසී අලුත් මිනිසෙකු බවට පත් වූ නමුත් මිනිසුන් ඔහුව විශ්වාස කළේ නැත.</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නමුත් දෙවියන් වහන්සේ බානබස්ව සූදානම් කර ඔහුව සෑදුවේය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පෝල්ගේ හොඳ සේවකයෙක්.</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පාවුල් සහ බානබස් මෙන් අපිත් ඇදහිල්ලේ හොඳ මිතුරන් විය යුතු අතර එකිනෙකාට උපකාර කළ යුතුය.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යේසුස් වහන්සේ..</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අපි අමාරුවේ වැටුණු විට අපට උපකාර කළ හැකි මිතුරෙකු යේසුස් අපට එවයි.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පාවුල්ට කරදරයක් වූ විට ඔහුට උදව් කර මිතුරන් වූයේ කවුද?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පීටර්</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ජෝන්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බානබස්</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පිලිප්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බානබස්</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74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යේසුස්ගේ රූපාන්තරණය</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නමුත් බානබස් ඔහුව රැගෙන ප්‍රේරිතයන් වෙත ගෙන ගියේය. සාවුල් තම ගමනේදී සමිඳාණන් වහන්සේ දුටු ආකාරයත්, සමිඳාණන් වහන්සේ ඔහුට කතා කළ ආකාරයත්, දමස්කයේදී ඔහු ජේසුස් වහන්සේගේ නාමයෙන් නිර්භීතව දේශනා කළ ආකාරයත් ඔහු ඔවුන්ට පැවසුවා.</a:t>
            </a:r>
            <a:r xmlns:a="http://schemas.openxmlformats.org/drawingml/2006/main">
              <a:rPr lang="s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93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නැවත ජීවිතයට පැමිණි දොර්කස්.</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පේතෘස් ඔවුන් සියල්ලන්ම කාමරයෙන් පිටතට යැවීය. එවිට ඔහු දණින් වැටී යාච්ඤා කළේය. මියගිය කාන්තාව දෙසට හැරී, "තබිතා, නැඟිටින්න." ඇය දෑස් විවර කළාය, පේතෘස් දුටු ඇය නැගිට්ටා.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9:</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දොර්කස් නම් ගෝලයෙක් සිටියේය, ඔහු නිතරම යහපත කරන, දුප්පතුන්ට උපකාර කරයි.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ඒ වන විට ඇය අසනීප වී මිය ගියාය. ඇගේ අසල්වාසීන් ඉතා දුක් වූ අතර පේතෘස් ආපසු ගෙන ආවේය.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පේතෘස් පැමිණි විට, ඇයගෙන් උපකාර ලැබූ සියල්ලෝම ඔහුට තෑග්ගක් ලෙස ලැබුණු ඇඳුම් පෙන්වමින් හඬා වැටෙමින් සිටියහ.</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පේතෘස් ඔවුන් සියල්ලන්ම කාමරයෙන් පිටතට යැවීය. එවිට ඔහු දණින් වැටී යාච්ඤා කළේය.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“දොර්කස්, නැඟිටින්න!”, පේතෘස් කීවේය. ඇය දෑස් විවර කර, පේතෘස් දුටුවාය. මෙය දුටු සැවොම සතුටු වූ අතර එම ගම්මානයේ බොහෝ දෙනෙක් යේසුස් වහන්සේව විශ්වාස කළහ.</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පේතෘස් යේසුස්ගේ ගෝලයෙක් වූ අතර, යේසුස් කළ දේ කිරීමට ඔහුට හැකි විය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ඔහු මේ පොළොවේ සිටියදී.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000">
                <a:solidFill>
                  <a:schemeClr val="tx1">
                    <a:lumMod val="65000"/>
                    <a:lumOff val="35000"/>
                  </a:schemeClr>
                </a:solidFill>
              </a:rPr>
              <a:t>යේසුස් තම ගෝලයන්ට පැවසුවේ තමන් කළ දේම ඔවුන්ද කරන බවයි.</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i" altLang="ko-KR" sz="3000">
                <a:solidFill>
                  <a:schemeClr val="tx1">
                    <a:lumMod val="65000"/>
                    <a:lumOff val="35000"/>
                  </a:schemeClr>
                </a:solidFill>
              </a:rPr>
              <a:t>අපි යේසුස්ගේ ගෝලයෝ.</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i" altLang="ko-KR" sz="3000">
                <a:solidFill>
                  <a:schemeClr val="tx1">
                    <a:lumMod val="65000"/>
                    <a:lumOff val="35000"/>
                  </a:schemeClr>
                </a:solidFill>
              </a:rPr>
              <a:t>ජේසුස් වහන්සේ මේ දේශයේ කළ දේ අපි ඉගෙන ගෙන මතක තබා ගත යුතු අතර යේසුස් කළ දේම කළ යුතුය.</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යේසුස් වහන්සේ..</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යේසුස් තම ගෝලයන්ට ශුභාරංචිය දේශනා කිරීමට බලය ලබා දෙනවා.</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එහිදී ඔහු ඔවුන් ඉදිරියේ අන්‍යරූප විය. ඔහුගේ මුහුණ සූර්යයා මෙන් බැබළුණේය, ඔහුගේ ඇඳුම් ආලෝකය මෙන් සුදු විය.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17:</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පේතෘස් දොර්කස් වෙත පැමිණි විට, මිනිසුන් දුක් වූ අතර ඔවුන් ඔහුට පෙන්වූයේ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දොර්කස් සෑදූ ඇඳුම්.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දොර්කස් හදපු කෑම.</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දොරකස්ගේ පුතා</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දොරකස්ගේ ලිපිය.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① </a:t>
            </a:r>
            <a:r xmlns:a="http://schemas.openxmlformats.org/drawingml/2006/main">
              <a:rPr lang="si" altLang="ko-KR" sz="2800">
                <a:solidFill>
                  <a:srgbClr val="ff0000"/>
                </a:solidFill>
              </a:rPr>
              <a:t>දොර්කස් සෑදූ ඇඳුම්.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පේතෘස් ඔවුන් සියල්ලන්ම කාමරයෙන් පිටතට යැවීය. එවිට ඔහු දණින් වැටී යාච්ඤා කළේය. මියගිය කාන්තාව දෙසට හැරී, "තබිතා, නැඟිටින්න." ඇය දෑස් විවර කළාය, පේතෘස් දුටු ඇය නැගිට්ටා.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9:</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94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අන්‍යජාතිකයෙකු වන කොර්නේලියස් ගැලවීම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පේතෘස් සමඟ පැමිණි චර්මච්ඡේදනය වූ ඇදහිලිවන්තයන් අන්‍යජාතිකයන් මත පවා ශුද්ධාත්මයාණන්ගේ දීමනාව වගුරුවා තිබීම ගැන පුදුමයට පත් විය.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10:</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si" altLang="ko-KR" sz="2500">
                <a:solidFill>
                  <a:schemeClr val="tx1">
                    <a:lumMod val="65000"/>
                    <a:lumOff val="35000"/>
                  </a:schemeClr>
                </a:solidFill>
              </a:rPr>
              <a:t>සිසේරියේදී ඉතාලි රෙජිමේන්තුව ලෙස හඳුන්වනු ලැබූ ශතාධිපතියෙකු වූ කොර්නේලියස් නම් මිනිසෙක් සිටියේය.</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si" altLang="ko-KR" sz="2500">
                <a:solidFill>
                  <a:schemeClr val="tx1">
                    <a:lumMod val="65000"/>
                    <a:lumOff val="35000"/>
                  </a:schemeClr>
                </a:solidFill>
              </a:rPr>
              <a:t>ඔහු සහ ඔහුගේ පවුලේ සියලු දෙනා භක්තිවන්ත හා දේව භය ඇති අය වූහ. ඔහු අවශ්‍යතා ඇති අයට නොමසුරුව පරිත්‍යාග කළ අතර නිතරම දෙවිට යාච්ඤා කළේය.</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දිනක් කොර්නේලියස් යාච්ඤා කරමින් සිටියදී දෙවියන්වහන්සේගේ හඬ ඇසීය. "පීටර් නම් මිනිසෙකු වීමට මිනිසුන් යවන්න."</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si" altLang="ko-KR" sz="2400">
                <a:solidFill>
                  <a:schemeClr val="tx1">
                    <a:lumMod val="65000"/>
                    <a:lumOff val="35000"/>
                  </a:schemeClr>
                </a:solidFill>
              </a:rPr>
              <a:t>ඒ අවස්ථාවේදී පේතෘස්ද යාච්ඤාවේ දර්ශනයක් දුටුවේය. දෙවියන් වහන්සේ ඔහුට යුදෙව්වන්ට කන්න බැරි සතුන් ස්වර්ගයෙන් ලබා දී ඔහුට කන්න අණ කළා.</a:t>
            </a:r>
            <a:r xmlns:a="http://schemas.openxmlformats.org/drawingml/2006/main">
              <a:rPr lang="si" altLang="en-US" sz="2400">
                <a:solidFill>
                  <a:schemeClr val="tx1">
                    <a:lumMod val="65000"/>
                    <a:lumOff val="35000"/>
                  </a:schemeClr>
                </a:solidFill>
              </a:rPr>
              <a:t> </a:t>
            </a:r>
            <a:r xmlns:a="http://schemas.openxmlformats.org/drawingml/2006/main">
              <a:rPr lang="si" altLang="ko-KR" sz="2400">
                <a:solidFill>
                  <a:schemeClr val="tx1">
                    <a:lumMod val="65000"/>
                    <a:lumOff val="35000"/>
                  </a:schemeClr>
                </a:solidFill>
              </a:rPr>
              <a:t>“දෙවියන් වහන්සේ පවිත්‍ර කළ කිසිවක් අපිරිසිදු යැයි නොකියන්න.”</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අවසානයේදී පේතෘස් කොර්නේලියස් එවූ මිනිසුන් පසුපස ගොස් කොර්නේලියස්ගේ නිවසට ගියේය.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si" altLang="ko-KR" sz="2400">
                <a:solidFill>
                  <a:schemeClr val="tx1">
                    <a:lumMod val="65000"/>
                    <a:lumOff val="35000"/>
                  </a:schemeClr>
                </a:solidFill>
              </a:rPr>
              <a:t>පේතෘස් කොර්නේලියස්ට සහ ඔහුගේ පවුලේ අයට යේසුස් සහ ශුභාරංචිය දේශනා කළේය. එවිට ශුද්ධාත්මයාණන් ඔවුන් කෙරෙහි පහළ විය. මෙය බැලීමෙන් ඔහුට අවබෝධ විය; "ජේසුස් වහන්සේ අදහන්නේ නම් අන්‍යජාතීන්ට පවා ගැලවිය හැක!"</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si" altLang="ko-KR" sz="3400">
                <a:solidFill>
                  <a:schemeClr val="tx1">
                    <a:lumMod val="65000"/>
                    <a:lumOff val="35000"/>
                  </a:schemeClr>
                </a:solidFill>
              </a:rPr>
              <a:t>පේතෘස් හිතුවේ යේසුස්ව විශ්වාස කරලා ගැලවෙන්න පුළුවන් යුදෙව්වන්ට විතරයි කියලා.</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i" altLang="ko-KR" sz="3400">
                <a:solidFill>
                  <a:schemeClr val="tx1">
                    <a:lumMod val="65000"/>
                    <a:lumOff val="35000"/>
                  </a:schemeClr>
                </a:solidFill>
              </a:rPr>
              <a:t>නමුත් දෙවියන්වහන්සේගේ ශුභාරංචියට ලෝකයේ සියලුම මිනිසුන් අතර භේදයක් නැත.</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i" altLang="ko-KR" sz="3400">
                <a:solidFill>
                  <a:schemeClr val="tx1">
                    <a:lumMod val="65000"/>
                    <a:lumOff val="35000"/>
                  </a:schemeClr>
                </a:solidFill>
              </a:rPr>
              <a:t>අපි ලෝකයේ සිටින සෑම කෙනෙකුටම ගැලවීම සඳහා ශුභාරංචිය දේශනා කළ යුතුයි.</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ජේසුස් වහන්සේ පේතෘස්, ජේම්ස් සහ යොහන් ද රැගෙන උස් කන්දකට තනිවම ගෙන ගිය සේක.</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යේසුස් වහන්සේ..</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ජාතිය හෝ තරාතිරම නොබලා ඔහුව විශ්වාස කරන සෑම කෙනෙකුටම යේසුස් ගැලවීම ලබා දෙයි.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solidFill>
                  <a:srgbClr val="ff0000"/>
                </a:solidFill>
              </a:rPr>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පේතෘස් යාච්ඤා කරමින් සිටියදී දුටු දර්ශනය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යේසුස් ස්වර්ගයෙන් බැස එනවා.</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බයිබලය ස්වර්ගයෙන් බැස එනවා.</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දේවදූතයන් ස්වර්ගයෙන් බැස එනවා.</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යුදෙව්වන්ට කන්න බැරි සතුන් ස්වර්ගයෙන් බැස ආවා.</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යුදෙව්වන්ට කන්න බැරි සතුන් ස්වර්ගයෙන් බැස ආවා.</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පේතෘස් සමඟ පැමිණි චර්මච්ඡේදනය වූ ඇදහිලිවන්තයන් අන්‍යජාතිකයන් මත පවා ශුද්ධාත්මයාණන්ගේ දීමනාව වගුරුවා තිබීම ගැන පුදුමයට පත් විය.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10:</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95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ගීතිකා ගායනා කිරීම</a:t>
            </a:r>
            <a:endParaRPr xmlns:a="http://schemas.openxmlformats.org/drawingml/2006/main" lang="en-US" altLang="ko-KR" sz="4000"/>
          </a:p>
          <a:p>
            <a:pPr xmlns:a="http://schemas.openxmlformats.org/drawingml/2006/main" algn="ctr">
              <a:defRPr/>
            </a:pPr>
            <a:r xmlns:a="http://schemas.openxmlformats.org/drawingml/2006/main">
              <a:rPr lang="si" altLang="ko-KR" sz="4000"/>
              <a:t>බන්ධනාගාරයේ පවා</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මධ්‍යම රාත්‍රියට පමණ පාවුල් සහ සීලස් යාච්ඤා කරමින් දෙවියන් වහන්සේට ගීතිකා ගායනා කරමින් සිටි අතර අනෙක් සිරකරුවන් ඔවුන්ට සවන් දෙමින් සිටියහ.</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16:</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පාවුල් සහ සීලස් පිලිප්හි ශුභාරංචිය දේශනා කිරීමට උපරිම උත්සාහයක් ගත්හ. නමුත් එයට පිළිකුල් වූ මිනිසුන් පාවුල්ට සහ සීලස්ට පහර දී ඔවුන්ව සිරගත කළහ.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පාවුල් සහ සීලස් සිරගෙදරදී පවා දෙවිට යාච්ඤා කර ප්‍රශංසා කළහ. බන්ධනාගාරයේ සිටි සියල්ලෝම මෙයට සවන් දුන්හ.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ඊට පස්සේ එකපාරටම ලොකු භූමිකම්පාවක් ඇති වුණා සිරගෙදර දොරවල් ඔක්කොම ඇරුණා. සිරකරුවන් පැන ගොස් ඇතැයි සිතූ නිසා ජේලර් ඉතා කනස්සල්ලට පත්ව සිටියේය.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පාවුල් කෑගැසුවේ, “කලබල වෙන්න එපා! අපි හැමෝම මෙහි සිටිමු! ” "ස්වාමීනි, ගැලවීම සඳහා මා කුමක් කළ යුතුද?" ජේලර් ඇහුවා.</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"ජේසු සමිඳුන් අදහන්න. එවිට ඔබත් ඔබේ පවුලත් ගැළවෙනු ඇත!" රාත්‍රියේ ඒ පැයේදී සිරගෙයි භාරකරු ඔවුන් රැගෙන ගොස් ඔවුන්ගේ තුවාල සෝදා ගත්තේය. වහාම ඔහු සහ ඔහුගේ පවුලේ සියලුදෙනා බව්තීස්ම විය.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එහිදී ඔහු ඔවුන් ඉදිරියේ අන්‍යරූප විය. ඔහුගේ මුහුණ සූර්යයා මෙන් බැබළුණේය, ඔහුගේ ඇඳුම් ආලෝකය මෙන් සුදු විය.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si" altLang="ko-KR" sz="2900">
                <a:solidFill>
                  <a:schemeClr val="tx1">
                    <a:lumMod val="65000"/>
                    <a:lumOff val="35000"/>
                  </a:schemeClr>
                </a:solidFill>
              </a:rPr>
              <a:t>පාවුල් සහ සීලස් බලාපොරොත්තු සුන් නොවී යාච්ඤා කර ප්‍රශංසා කළහ.</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i" altLang="ko-KR" sz="2900">
                <a:solidFill>
                  <a:schemeClr val="tx1">
                    <a:lumMod val="65000"/>
                    <a:lumOff val="35000"/>
                  </a:schemeClr>
                </a:solidFill>
              </a:rPr>
              <a:t>ගහලා මැරුණත්.</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i" altLang="ko-KR" sz="2900">
                <a:solidFill>
                  <a:schemeClr val="tx1">
                    <a:lumMod val="65000"/>
                    <a:lumOff val="35000"/>
                  </a:schemeClr>
                </a:solidFill>
              </a:rPr>
              <a:t>එවිට දෙවියන් වහන්සේ සිරගෙදර දොර විවෘත කර ඔවුන්ට ශුභාරංචිය දේශනා කිරීමට අවස්ථාවක් ලබා දුන්නේය</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i" altLang="ko-KR" sz="2900">
                <a:solidFill>
                  <a:schemeClr val="tx1">
                    <a:lumMod val="65000"/>
                    <a:lumOff val="35000"/>
                  </a:schemeClr>
                </a:solidFill>
              </a:rPr>
              <a:t>ජේලර්ට සහ ඔහුගේ පවුලේ අයට.</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i" altLang="ko-KR" sz="2900">
                <a:solidFill>
                  <a:schemeClr val="tx1">
                    <a:lumMod val="65000"/>
                    <a:lumOff val="35000"/>
                  </a:schemeClr>
                </a:solidFill>
              </a:rPr>
              <a:t>අපිත් අමාරුවේ වැටෙන වෙලාවල් තියෙනවා.</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i" altLang="ko-KR" sz="2900">
                <a:solidFill>
                  <a:schemeClr val="tx1">
                    <a:lumMod val="65000"/>
                    <a:lumOff val="35000"/>
                  </a:schemeClr>
                </a:solidFill>
              </a:rPr>
              <a:t>ඔබ ඔබව අධෛර්යයට පත් කර යාච්ඤාවට හා ප්‍රශංසාවට යොමු නොවන්නේ නම්, දෙවියන් වහන්සේ ඔබව ගලවා ගනු ඇත</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i" altLang="ko-KR" sz="2900">
                <a:solidFill>
                  <a:schemeClr val="tx1">
                    <a:lumMod val="65000"/>
                    <a:lumOff val="35000"/>
                  </a:schemeClr>
                </a:solidFill>
              </a:rPr>
              <a:t>පුදුම විදිහට.</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යේසුස් වහන්සේ..</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සියලු දුෂ්කරතා සහ දුෂ්කරතා ජය ගැනීමට ජේසුස් වහන්සේ මට බලය ලබා දෙයි.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පාවුල් සහ සීලස් සිරගෙදරදී කළේ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ඔවුන් අඬමින් සිටියා.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ඔවුන් තම ජීවිතය ඉල්ලා සිටියා.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ඔවුන් කලකිරීමට පත් විය.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ඔවුන් යාඥා කළ අතර ගීතිකා ගායනා කළහ.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ඔවුන් යාඥා කළ අතර ගීතිකා ගායනා කළහ.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මධ්‍යම රාත්‍රියට පමණ පාවුල් සහ සීලස් යාච්ඤා කරමින් දෙවියන් වහන්සේට ගීතිකා ගායනා කරමින් සිටි අතර අනෙක් සිරකරුවන් ඔවුන්ට සවන් දෙමින් සිටියහ.</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16:</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96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පාවුල් රජුට ශුභාරංචිය දේශනා කළේය</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පාවුල් පිළිතුරු දෙමින්, "කෙටි කාලය හෝ දිගු - මම දෙවියන් වහන්සේට යාච්ඤා කරමි, ඔබ පමණක් නොව, අද මට සවන් දෙන සියල්ලන්ම මෙම දම්වැල් හැර මා සිටින තත්වයට පත් වනු ඇත."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26:</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පාවුල් ශුභාරංචිය දේශනා කළ අතර අවසානයේ ජෙරුසලමේ සිරකරුවෙකු බවට පත් විය. අග්‍රිපා රජු සිරකරුවෙකු වූ පාවුල්ගේ පව් ගැන ඇසුවේය.</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"ඔබ වෙනුවෙන් කතා කිරීමට ඔබට අවසර ඇත!" අග්‍රිපා පාවුල්ට ඔහුගේ ආරක්ෂාව ආරම්භ කිරීමට කාලයක් ලබා දුන්නේය.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ශුභාරංචිය දේශනා කිරීමට පාවුල් අවස්ථාව භාවිතා කළේය. "රජතුමනි, මෙම දම්වැල් හැර ඔබ මා හා සමාන වනු ඇතැයි මම බලාපොරොත්තු වෙමි!"</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රජු පාවුල් තුළ කිසිදු පාපයක් සොයා ගත්තේ නැත. පාවුල්ට රෝමයට ගොස් අධිරාජ්‍යයාට ශුභාරංචිය දේශනා කිරීමට අවශ්‍ය 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එවිට මෝසෙස් සහ එලියා ඔවුන් ඉදිරියෙහි පැමිණ යේසුස් සමඟ කතා කරමින් සිටියහ.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අවසානයේදී, පාවුල් රෝම අධිරාජ්‍යයාට ආයාචනා කළේය. සිරකරුවෙකු ලෙස පෝල් රෝමයේ අධිරාජ්‍යයා වෙත යාමට බෝට්ටුවකට නැග්ගා.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පාවුල් සිරකරුවෙකු වූ නමුත් ඔහු ආඩම්බරයෙන් ශුභාරංචිය දේශනා කළේය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ඔහුගේම නඩු විභාගයේ රජු ඉදිරියේ.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මක්නිසාද යත් ඔහු ශුභාරංචිය ගැන ලැජ්ජා නොවූ අතර එය ආඩම්බර සත්‍යයක් ලෙස ඔහු විශ්වාස කළේය.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අප හමුවන ඕනෑම කෙනෙකුට යේසුස්ගේ ශුභාරංචිය විශ්වාසයෙන් හා නිර්භීතව දේශනා කිරීමට අපට හැකි විය යුතුය.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යේසුස් වහන්සේ..</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ජේසුස් වහන්සේ ලෝකයේ ඉහළම මිනිසාට වඩා බොහෝ උසස් 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පාවුල්ගේ නඩු විභාගයේ රජු ඔහුට කතා කිරීමට අවස්ථාවක් දුන් විට පාවුල් කළේ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ඔහු යේසුස්ගේ ශුභාරංචිය දේශනා කළා.</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ඔහු නරක පුද්ගලයෙකුට චෝදනා කළේය.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ඔහු නිදහස් කරන ලෙස ඉල්ලා සිටියේය.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ඔහු යාච්ඤා කර ගීතිකා ගායනා කළේය.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① </a:t>
            </a:r>
            <a:r xmlns:a="http://schemas.openxmlformats.org/drawingml/2006/main">
              <a:rPr lang="si" altLang="ko-KR" sz="2800">
                <a:solidFill>
                  <a:srgbClr val="ff0000"/>
                </a:solidFill>
              </a:rPr>
              <a:t>ඔහු යේසුස්ගේ ශුභාරංචිය දේශනා කළා.</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පාවුල් පිළිතුරු දෙමින්, "කෙටි කාලය හෝ දිගු - මම දෙවියන් වහන්සේට යාච්ඤා කරමි, ඔබ පමණක් නොව, අද මට සවන් දෙන සියල්ලන්ම මෙම දම්වැල් හැර මා සිටින තත්වයට පත් වනු ඇත."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26:</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97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නැව ගිලෙමින් පවතී!</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තවද, 'පාවුල්, බිය නොවන්න. ඔබ සීසර් ඉදිරියෙහි නඩු විභාගයට පෙනී සිටිය යුතුය; ඔබ සමඟ යාත්‍රා කරන සියල්ලන්ගේ ජීවිත දෙවියන් වහන්සේ ඔබට කරුණාවෙන් ලබා දී ඇත.'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27:</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පාවුල්ව අනෙකුත් සිරකරුවන් සමඟ නැවෙන් රෝමයට ගෙන ගියා.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කෙසේ වෙතත් සුළි කුණාටුව හේතුවෙන් නෞකාව ගිලා බැසීමේ අවදානමකට ලක්ව තිබුණා. හැමෝම බයෙන් වෙව්ලන්න ගත්තා.</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පාවුල් දෙවියන්ට යාච්ඤා කරලා මිනිස්සුන්ට කිව්වා. "බය වෙන්න එපා. දෙවියෝ කිව්වා කවුරුත් මැරෙන්නේ නැහැ කියලා."</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වලාකුළෙන් හඬක් කීවේ, ”මේ මාගේ ප්‍රේම කරන මාගේ පුත්‍රයා ය; ඔහු සමඟ මම ඉතා සතුටු වෙමි. ඔහුට සවන් දෙන්න!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නැව ගිලී ගිය නමුත්, පාවුල් පැවසූ පරිදි, මිනිසුන්ට එක මරණයකින් තොරව දිවයිනට ගොඩ බැසීමට හැකි විය.</a:t>
            </a:r>
            <a:r xmlns:a="http://schemas.openxmlformats.org/drawingml/2006/main">
              <a:rPr lang="s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පාවුල් දූපතේ යේසුස් ගැන දේශනා කර දෙවියන් වහන්සේට මහිමය දුන්නේය.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නැව ගිලෙන්නට ආසන්න වූ අර්බුදකාරී කාලවලදී පවා පාවුල් යාච්ඤා කළා, අන් අයව දිරිමත් කළා.</a:t>
            </a:r>
            <a:r xmlns:a="http://schemas.openxmlformats.org/drawingml/2006/main">
              <a:rPr lang="si" altLang="en-US" sz="3200">
                <a:solidFill>
                  <a:schemeClr val="tx1">
                    <a:lumMod val="65000"/>
                    <a:lumOff val="35000"/>
                  </a:schemeClr>
                </a:solidFill>
              </a:rPr>
              <a:t> </a:t>
            </a:r>
            <a:r xmlns:a="http://schemas.openxmlformats.org/drawingml/2006/main">
              <a:rPr lang="si" altLang="ko-KR" sz="3200">
                <a:solidFill>
                  <a:schemeClr val="tx1">
                    <a:lumMod val="65000"/>
                    <a:lumOff val="35000"/>
                  </a:schemeClr>
                </a:solidFill>
              </a:rPr>
              <a:t>අවසානයේදී, ඔවුන් සියල්ලන්ම බේරුණා,</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පෝල් කිව්වා වගේ.</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දෙවියන් වහන්සේගේ සෙනඟ දෙවියන් වහන්සේගේ කැමැත්ත යාච්ඤාවෙන් ලෝකයට ලබා දීම සහ දෙවියන් වහන්සේගේ ගැලවීම පිළිබඳ ශුභාරංචිය සඳහා වගකිව යුතුය.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ලෝකයේ සියලුම ජීවීන්ගේ හිමිකරු ජේසුස් වහන්සේ ය. ඔහුගේ අවසරයකින් තොරව කිසිවක් මිය යන්නේ නැත.</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නැව ටයිෆූන් හමු වූ විට පාවුල් කළේ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ඔහු ඇඬුවා.</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ඔහු මුහුදට පැන්නා.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ඔහු ගුවන් නියමුවාට එරෙහිව සටන් කළේය.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ඔහු දෙවියන් වහන්සේට යාච්ඤා කළේය.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ඔහු දෙවියන් වහන්සේට යාච්ඤා කළේය.</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'පාවුල් බය වෙන්න එපා. ඔබ සීසර් ඉදිරියෙහි නඩු විභාගයට පෙනී සිටිය යුතුය; ඔබ සමඟ යාත්‍රා කරන සියල්ලන්ගේ ජීවිත දෙවියන් වහන්සේ ඔබට කරුණාවෙන් ලබා දී ඇත.'</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ක්රියා කරයි</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27:</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98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ඔනේසිමස් වෙනුවෙන් පාවුල්ගේ ආයාචනය</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 දම්වැල් බැඳ සිටියදී මගේ පුත්‍රයා වූ මගේ පුත් ඔනේසිමස් වෙනුවෙන් මම ඔබෙන් අයැද සිටිමි.</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ෆිලෙමොන්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ඔනේසිමස් පිලමොන්ගේ සේවකයෙක්. නමුත් ඔහු තම ස්වාමියාගේ අවසරයකින් තොරව රෝමයට රිංගා ගියේය.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ඔනේසිමස්ට රෝමයේ සිරගතව සිටි පාවුල්ව මුණගැසුණා. පාවුල් ඔහුට ශුභාරංචිය දේශනා කළ අතර ඔහු යේසුස්ව විශ්වාස කළේය.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මෙය ඇසූ ඔවුහු බියට පත් වී බිම වැටී සිටියහ. “බිය නොවන්න” කියා යේසුස් පැවසුවා. ඔවුන් හිස ඔසවා බැලූ විට, යේසුස් හැර වෙන කිසිවෙක් ඔවුන් දුටුවේ නැත.</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පාවුල් ඔනේසිමස්ට පැවසුවේ ඔහුගේ ස්වාමියා වන පිලමොන් වෙත ආපසු ගොස් සමාව ඉල්ලා සිටින ලෙසයි. ඒ වගේම පාවුල් ඔනේසිමස්ට කිව්වා යේසුස්ව විශ්වාස කරන කෙනෙක් විදිහට ජීවත් වෙන්න කියලා.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ඔනේසිමස් කනස්සල්ලට පත් විය. මක්නිසාද යත් ඒ වන විට පැන ගිය සේවකයා එහි හිමිකරු විසින් මරා දමා ඇති බැවිනි.</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පාවුල් ඔනේසිමස්ට සමාව දෙන ලෙස ඔහුගේ ස්වාමියා වූ පිලමොන්ට ලිපියක් ලිව්වා. මෙම ලිපිය බයිබලයේ 'පිලෙමොන්' වේ.</a:t>
            </a:r>
            <a:r xmlns:a="http://schemas.openxmlformats.org/drawingml/2006/main">
              <a:rPr lang="s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පාවුල් ඔනේසිමස් සහ පිලෙමොන් අතර බිඳුණු සම්බන්ධය නැවත සම්බන්ධ කළේය. ඔනේසිමස් පිලමොන්ගෙන් සමාව ඉල්ලූ අතර පිලමොන් ඔනේසිමස්ට සමාව දුන්නේය.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අපි වරදක් කර ඇත්නම් සමාව ඉල්ලා සිටිය යුතුය.</a:t>
            </a:r>
            <a:r xmlns:a="http://schemas.openxmlformats.org/drawingml/2006/main">
              <a:rPr lang="si" altLang="en-US" sz="3200">
                <a:solidFill>
                  <a:schemeClr val="tx1">
                    <a:lumMod val="65000"/>
                    <a:lumOff val="35000"/>
                  </a:schemeClr>
                </a:solidFill>
              </a:rPr>
              <a:t> </a:t>
            </a:r>
            <a:r xmlns:a="http://schemas.openxmlformats.org/drawingml/2006/main">
              <a:rPr lang="si" altLang="ko-KR" sz="3200">
                <a:solidFill>
                  <a:schemeClr val="tx1">
                    <a:lumMod val="65000"/>
                    <a:lumOff val="35000"/>
                  </a:schemeClr>
                </a:solidFill>
              </a:rPr>
              <a:t>ඒ වගේම කවුරුහරි අපිට වරදක් කළා නම් අපි සමාව දිය යුතුයි.</a:t>
            </a:r>
            <a:r xmlns:a="http://schemas.openxmlformats.org/drawingml/2006/main">
              <a:rPr lang="si" altLang="en-US" sz="3200">
                <a:solidFill>
                  <a:schemeClr val="tx1">
                    <a:lumMod val="65000"/>
                    <a:lumOff val="35000"/>
                  </a:schemeClr>
                </a:solidFill>
              </a:rPr>
              <a:t> </a:t>
            </a:r>
            <a:r xmlns:a="http://schemas.openxmlformats.org/drawingml/2006/main">
              <a:rPr lang="si" altLang="ko-KR" sz="3200">
                <a:solidFill>
                  <a:schemeClr val="tx1">
                    <a:lumMod val="65000"/>
                    <a:lumOff val="35000"/>
                  </a:schemeClr>
                </a:solidFill>
              </a:rPr>
              <a:t>මිනිසුන් යේසුස්ව විශ්වාස කරන්නේ එයයි.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යේසුස් වහන්සේ..</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යේසුස් වහන්සේ සාමය සහ සංහිඳියාව ගෙන එන්නේ රණ්ඩු සරුවල් ඇති තැන්වල 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ඔනේසිමස් තම හිමිකරු වන ෆිලෙමොන්ගෙන් පලා ගිය විට රෝමයේදී මුණගැසුණේ කවුද?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පීටර්</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ජෝන්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බානබස්</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පෝල්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පෝල්</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 දම්වැල් බැඳ සිටියදී මගේ පුත්‍රයා වූ මගේ පුත් ඔනේසිමස් වෙනුවෙන් මම ඔබෙන් අයැද සිටිමි.</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ෆිලෙමොන්</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99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තිමෝති, පාවුල්ගේ ගෝලයා</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මුලින්ම ඔබේ ආච්චි ලොයිස් සහ ඔබේ මව වන යූනිස් තුළ ජීවත් වූ ඔබේ අවංක ඇදහිල්ල මට මතක් කර දී ඇත, මම ඒත්තු ගන්වමි, දැන් ඔබ තුළද ජීවත් වේ.</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2 තිමෝති</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පාවුල්ට තිමෝති කියලා ගෝලයෙක් හිටියා. තිමෝති කුඩා කාලයේ සිටම පාවුල් සමඟ මිෂනාරිවරයෙකු ලෙස සේවය කර ඇත.</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එක මනුස්සයෙක් හිටියා පුත්තු දෙන්නෙක්. දෙවෙනි පුතා තම පියාගෙන් ඉල්ලා සිටියේ තමාගේ දේපළ කොටස කල්තියා දෙන ලෙසයි.</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i" sz="3600">
                <a:solidFill>
                  <a:schemeClr val="tx1">
                    <a:lumMod val="65000"/>
                    <a:lumOff val="35000"/>
                  </a:schemeClr>
                </a:solidFill>
              </a:rPr>
              <a:t>ජේසුස් වහන්සේ මේ පොළොවේ සිටියේ මනුෂ්‍ය ස්වරූපයෙන්, නමුත් ඔහු දෙවියන් වහන්සේ ද වේ.</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දෙවියන් වහන්සේ කන්ද මත තම ගෝලයන්ට අණ කළ පරිදි,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අපි යේසුස්ව දෙවිගේ පුත්‍රයා ලෙස විශ්වාස කළ යුතු අතර ඔහුට හොඳින් සවන් දිය යුතුයි.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සිරගතව සිටි පාවුල් තමා මිය යාමට ආසන්න බව දැන සිටි අතර, ඔහුගේ ආදරණීය ගෝලයෙකු වූ තිමෝතිට ලිපියක් ලිවීය.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පල්ලියේ දේවසේවකයෙකු ලෙස තිමෝති ඇදහිලිවන්තයන්ට ඉගැන්විය යුතු ආකාරය එම ලිපියේ සඳහන් විය.</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තිමෝති සහ ඇදහිලිවන්තයන් පාවුල්ගේ ලිපිය කියවූ අතර පීඩාවලදී පවා අවසානය දක්වා ඇදහිල්ල නැති කර නොගැනීමට තීරණය කළහ.</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එබැවින් පාවුල්ගේ ඇදහිල්ල ඔහුගේ ශ්‍රාවක තිමෝති වෙතද, නැවතත් පල්ලි වෙතද සම්ප්‍රේෂණය වී ඇත.</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si" altLang="ko-KR" sz="3600">
                <a:solidFill>
                  <a:schemeClr val="tx1">
                    <a:lumMod val="65000"/>
                    <a:lumOff val="35000"/>
                  </a:schemeClr>
                </a:solidFill>
              </a:rPr>
              <a:t>අපට ශුභාරංචිය දේශනා කළ එවැන්ජලිස්තවරුන්ට සහ දෙවියන් වහන්සේගේ වචනය අපට ඉගැන්වූ ගුරුවරුන්ට ස්තූතිවන්ත වන අතර අපගේ ඇදහිල්ල සහ අපගේ සභාව වර්ධනය වී ඇත.</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i" altLang="ko-KR" sz="3600">
                <a:solidFill>
                  <a:schemeClr val="tx1">
                    <a:lumMod val="65000"/>
                    <a:lumOff val="35000"/>
                  </a:schemeClr>
                </a:solidFill>
              </a:rPr>
              <a:t>දැන් අපි අපගේ ඇදහිල්ල ලබා දිය යුතු අතර අප ඉගෙන ගත් දෙවියන් වහන්සේගේ වචනය ඔවුන්ට ඉගැන්විය යුතුය.</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ජේසු තමයි..</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යේසුස්ව නැවත නැඟිටුවනු ලබන අතර, ඔහුව විශ්වාස කරන පල්ලි සහ ඇදහිලිවන්තයන් සමඟ ඔහු සදාකාලිකව ජීවත් වේ.</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පාවුල් මිය යන දවස ළං වන විට ලිපිය ලිව්වේ කාටද?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ලූක්</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ලකුණ</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තිමෝති</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සීලස්</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③ </a:t>
            </a:r>
            <a:r xmlns:a="http://schemas.openxmlformats.org/drawingml/2006/main">
              <a:rPr lang="si" altLang="ko-KR" sz="2800">
                <a:solidFill>
                  <a:srgbClr val="ff0000"/>
                </a:solidFill>
              </a:rPr>
              <a:t>තිමෝති</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මුලින්ම ඔබේ ආච්චි ලොයිස් සහ ඔබේ මව වන යූනිස් තුළ ජීවත් වූ ඔබේ අවංක ඇදහිල්ල මට මතක් කර දී ඇත, මම ඒත්තු ගන්වමි, දැන් ඔබ තුළද ජීවත් වේ.</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2 තිමෝති</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4:</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100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ජෝන් විස්මිත දසුනක් දුටුවේය</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 දේවල් ගැන සාක්ෂි දෙන තැනැත්තා පවසන්නේ, "ඔව්, මම ඉක්මනින් එනවා" කියායි. ආමෙන්. එන්න ජේසු සමිඳුනි.</a:t>
            </a:r>
            <a:endParaRPr xmlns:a="http://schemas.openxmlformats.org/drawingml/2006/main" lang="en-US" altLang="ko-KR" sz="3600"/>
          </a:p>
          <a:p>
            <a:pPr xmlns:a="http://schemas.openxmlformats.org/drawingml/2006/main" lvl="0">
              <a:defRPr/>
            </a:pPr>
            <a:r xmlns:a="http://schemas.openxmlformats.org/drawingml/2006/main">
              <a:rPr lang="s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එළිදරව්</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22:</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ජේසුස් වහන්සේ තේජාන්විත පෙනුමකින් අලංකාර ලෙස බැබළෙන තැනැත්තා 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පල්ලියේ පීඩා දිනෙන් දින නරක අතට හැරුණි. ඔහුගේ සියලුම ගෝලයන් ඇදහිල්ල තබා ගනිමින් ප්‍රාණ පරිත්‍යාග කරන ලද අතර ජෝන් පට්මොස් වෙත පමණක් සීමා විය.</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දිනක් හොරණෑවක් වැනි මහ හඬක් ඔහුට ඇසුණේය, එහි මෙසේ සඳහන් විය: "ඔබ දකින දේ ලියවිල්ලක ලියා පල්ලි හතට යවන්න."</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යොහන් යේසුස්ව දැක්කා. යේසුස් වහන්සේ ලෝකයේ සියලු බලය තිබූ රජෙකුගේ රූපය විය.</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යොහන් නව අහස සහ මතු වීමට නියමිත අලුත් දේශය දුටුවේය. නරක කිසිවක් නැත, දුකක් නැත, දෙවියන් වහන්සේ සමඟ සැමවිටම සතුටක් ඇත.</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යොහන් මේ සියලු දර්ශන ලියා පල්ලිවලට ලිවීය. "ඔබේ ඇදහිල්ල තබාගන්න, මන්ද සමිඳාණන් වහන්සේ නැවත පැමිණෙනු ඇත!" මෙය බයිබලයේ අවසාන පොත වන එළිදරව්වයි</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පාඩම</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solidFill>
                  <a:schemeClr val="tx1">
                    <a:lumMod val="65000"/>
                    <a:lumOff val="35000"/>
                  </a:schemeClr>
                </a:solidFill>
              </a:rPr>
              <a:t>යේසුස් නැවත මේ පොළොවට පැමිණෙනවා</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කවදා හරි විනිශ්චයකාරයෙක් විදියට.</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එකල්හි විශ්වාස නොකළ අය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ජේසුස් වහන්සේ තුළ සදාකාලික දුක් වේදනා,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යේසුස්ව විශ්වාස කරන අය සතුටු වෙනවා</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සතුට සමග සදාකාලික ජීවිතය.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ජේසුස් වහන්සේ නැවත පැමිණෙන තෙක් ඔබ බලා සිටිනවාද?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i" altLang="ko-KR" sz="3200">
                <a:solidFill>
                  <a:schemeClr val="tx1">
                    <a:lumMod val="65000"/>
                    <a:lumOff val="35000"/>
                  </a:schemeClr>
                </a:solidFill>
              </a:rPr>
              <a:t>අපි ඒ බලාපොරොත්තුව නැති කර නොගත යුතුයි, අපි මේ පොළොව කෙරෙහි අපගේ විශ්වාසය අවසානය දක්වා තබා ගත යුතුයි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i" altLang="ko-KR" sz="3200"/>
              <a:t>යේසුස් කවුද?</a:t>
            </a:r>
            <a:r xmlns:a="http://schemas.openxmlformats.org/drawingml/2006/main">
              <a:rPr lang="s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rgbClr val="0070c0"/>
                </a:solidFill>
              </a:rPr>
              <a:t>යේසුස් වහන්සේ..</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i" altLang="ko-KR" sz="3600">
                <a:solidFill>
                  <a:schemeClr val="tx1">
                    <a:lumMod val="65000"/>
                    <a:lumOff val="35000"/>
                  </a:schemeClr>
                </a:solidFill>
              </a:rPr>
              <a:t>යේසුස් නැවත මේ පොළොවට රජ ලෙස පැමිණ, සියල්ල විනිශ්චය කර, සියල්ල සදහටම පාලනය කරයි.</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ප්‍රශ්නාවලිය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ගෝලයෙකු වූ ජෝන් සිරකර සිටි දිවයිනේ නම කුමක්ද?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① </a:t>
            </a:r>
            <a:r xmlns:a="http://schemas.openxmlformats.org/drawingml/2006/main">
              <a:rPr lang="si" altLang="ko-KR" sz="2800">
                <a:solidFill>
                  <a:schemeClr val="tx1">
                    <a:lumMod val="65000"/>
                    <a:lumOff val="35000"/>
                  </a:schemeClr>
                </a:solidFill>
              </a:rPr>
              <a:t>මෝල්ටාව</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② </a:t>
            </a:r>
            <a:r xmlns:a="http://schemas.openxmlformats.org/drawingml/2006/main">
              <a:rPr lang="si" altLang="ko-KR" sz="2800">
                <a:solidFill>
                  <a:schemeClr val="tx1">
                    <a:lumMod val="65000"/>
                    <a:lumOff val="35000"/>
                  </a:schemeClr>
                </a:solidFill>
              </a:rPr>
              <a:t>හවායි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③ </a:t>
            </a:r>
            <a:r xmlns:a="http://schemas.openxmlformats.org/drawingml/2006/main">
              <a:rPr lang="si" altLang="ko-KR" sz="2800">
                <a:solidFill>
                  <a:schemeClr val="tx1">
                    <a:lumMod val="65000"/>
                    <a:lumOff val="35000"/>
                  </a:schemeClr>
                </a:solidFill>
              </a:rPr>
              <a:t>කිත්තිම්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chemeClr val="tx1">
                    <a:lumMod val="65000"/>
                    <a:lumOff val="35000"/>
                  </a:schemeClr>
                </a:solidFill>
              </a:rPr>
              <a:t>④ </a:t>
            </a:r>
            <a:r xmlns:a="http://schemas.openxmlformats.org/drawingml/2006/main">
              <a:rPr lang="si" altLang="ko-KR" sz="2800">
                <a:solidFill>
                  <a:schemeClr val="tx1">
                    <a:lumMod val="65000"/>
                    <a:lumOff val="35000"/>
                  </a:schemeClr>
                </a:solidFill>
              </a:rPr>
              <a:t>පැට්මොස්</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i" altLang="en-US" sz="2800">
                <a:solidFill>
                  <a:srgbClr val="ff0000"/>
                </a:solidFill>
              </a:rPr>
              <a:t>④ </a:t>
            </a:r>
            <a:r xmlns:a="http://schemas.openxmlformats.org/drawingml/2006/main">
              <a:rPr lang="si" altLang="ko-KR" sz="2800">
                <a:solidFill>
                  <a:srgbClr val="ff0000"/>
                </a:solidFill>
              </a:rPr>
              <a:t>පැට්මොස්</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i" altLang="ko-KR" sz="4000"/>
              <a:t>අද වචනය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i" altLang="ko-KR" sz="3600"/>
              <a:t>මේ දේවල් ගැන සාක්ෂි දෙන තැනැත්තා පවසන්නේ, "ඔව්, මම ඉක්මනින් එනවා" කියායි. ආමෙන්. එන්න ජේසු සමිඳුනි.</a:t>
            </a:r>
            <a:endParaRPr xmlns:a="http://schemas.openxmlformats.org/drawingml/2006/main" lang="en-US" altLang="ko-KR" sz="3600"/>
          </a:p>
          <a:p>
            <a:pPr xmlns:a="http://schemas.openxmlformats.org/drawingml/2006/main" lvl="0">
              <a:defRPr/>
            </a:pPr>
            <a:r xmlns:a="http://schemas.openxmlformats.org/drawingml/2006/main">
              <a:rPr lang="s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i" altLang="ko-KR" sz="2800">
                <a:solidFill>
                  <a:schemeClr val="tx1">
                    <a:lumMod val="65000"/>
                    <a:lumOff val="35000"/>
                  </a:schemeClr>
                </a:solidFill>
              </a:rPr>
              <a:t>එළිදරව්</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22:</a:t>
            </a:r>
            <a:r xmlns:a="http://schemas.openxmlformats.org/drawingml/2006/main">
              <a:rPr lang="si" altLang="en-US" sz="2800">
                <a:solidFill>
                  <a:schemeClr val="tx1">
                    <a:lumMod val="65000"/>
                    <a:lumOff val="35000"/>
                  </a:schemeClr>
                </a:solidFill>
              </a:rPr>
              <a:t> </a:t>
            </a:r>
            <a:r xmlns:a="http://schemas.openxmlformats.org/drawingml/2006/main">
              <a:rPr lang="s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a:t>
            </a:r>
            <a:r xmlns:a="http://schemas.openxmlformats.org/drawingml/2006/main">
              <a:rPr altLang="en-US" lang="si" sz="4000">
                <a:solidFill>
                  <a:srgbClr val="ff0000"/>
                </a:solidFill>
              </a:rPr>
              <a:t> </a:t>
            </a:r>
            <a:r xmlns:a="http://schemas.openxmlformats.org/drawingml/2006/main">
              <a:rPr altLang="ko-KR" lang="si" sz="4000">
                <a:solidFill>
                  <a:srgbClr val="ff0000"/>
                </a:solidFill>
              </a:rPr>
              <a:t>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ජේසුස් වහන්සේගේ රූපාන්තරණය නොදැක්කේ කවුද?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පීටර්</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ජේම්ස්</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ජෝන්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තෝමස්</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තෝමස්</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එහිදී ඔහු ඔවුන් ඉදිරියේ අන්‍යරූප විය. ඔහුගේ මුහුණ සූර්යයා මෙන් බැබළුණේය, ඔහුගේ ඇඳුම් ආලෝකය මෙන් සුදු විය.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17:</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75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 වහන්සේ</a:t>
            </a:r>
            <a:r xmlns:a="http://schemas.openxmlformats.org/drawingml/2006/main">
              <a:rPr lang="si" altLang="en-US" sz="4400"/>
              <a:t> </a:t>
            </a:r>
            <a:r xmlns:a="http://schemas.openxmlformats.org/drawingml/2006/main">
              <a:rPr lang="si" altLang="ko-KR" sz="4400"/>
              <a:t>දරුවන්ට ආදරය කරයි</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යේසුස් මෙය දුටු විට ඔහු කෝපයට පත් විය. උන් වහන්සේ ඔවුන්ට කතා කොට, '' කුඩා දරුවන්ට මා වෙත එන්නට ඉඩ දෙන්න, ඔවුන්ට බාධා නොකරන්න, මන්ද දෙවියන් වහන්සේගේ රාජ්‍යය මෙවැන්නන්ට අයිති 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දෙමව්පියෙක් තම දරුවාව යේසුස් ළඟට ගෙනාවේ යේසුස්ගෙන් ආශීර්වාද ලබන්න.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එවිට යේසුස්ගේ ගෝලයන් ඔහුට තරවටු කළා. "ඔබේ දරුවා ජේසුස් වහන්සේ වෙතට ගෙන ඒමට ඔබ කොතරම් නිර්භීතද?"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එය දුටු විට කෝපයෙන් මෙසේ කීවේය.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“දරුවන් මා ළඟට එන එක නවත්වන්න එපා. දෙවියන් වහන්සේගේ රාජ්‍යය අයිති මේ දරුවන්ට ය.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ඒත් පුතා දුර රටක තියෙන දේපළ ඔක්කොම නාස්ති කරගෙන කාලකන්නි වෙලා.</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“කුඩා දරුවෙකු මෙන් දෙවියන් වහන්සේගේ රාජ්‍යය නොලබන කිසිවෙක් කිසි කලෙක එයට ඇතුල් නොවනු ඇත.” ඔහු දරුවන් තම දෑතින් අල්ලාගෙන ඔවුන් මත අත් තබා ඔවුන්ට ආශීර්වාද කළේය.</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i" sz="3600">
                <a:solidFill>
                  <a:schemeClr val="tx1">
                    <a:lumMod val="65000"/>
                    <a:lumOff val="35000"/>
                  </a:schemeClr>
                </a:solidFill>
              </a:rPr>
              <a:t>යේසුස් කිව්වේ දෙවිගේ රාජ්‍යය අයිති මේ දරුවන්ට කියලා.</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අපිත් පිරිසිදු, අවංක, නැති නොකර දෙවියන් වහන්සේට ප්‍රේම කරන සහ යේසුස්ට කීකරු වන දරුවන් බවට පත් වෙමු.</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සහ දරුවෙකුගේ සැබෑ හදවත.</a:t>
            </a:r>
            <a:r xmlns:a="http://schemas.openxmlformats.org/drawingml/2006/main">
              <a:rPr altLang="en-US" lang="si"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r xmlns:a="http://schemas.openxmlformats.org/drawingml/2006/main">
              <a:rPr altLang="en-US" lang="si" sz="3600">
                <a:solidFill>
                  <a:srgbClr val="0070c0"/>
                </a:solidFill>
              </a:rPr>
              <a:t> </a:t>
            </a:r>
            <a:r xmlns:a="http://schemas.openxmlformats.org/drawingml/2006/main">
              <a:rPr altLang="ko-KR" lang="si" sz="3600">
                <a:solidFill>
                  <a:srgbClr val="0070c0"/>
                </a:solidFill>
              </a:rPr>
              <a:t>වේ..</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දරුවන්ට ආදරය කරන, අගය කරන සහ ආශීර්වාද කරන තැනැත්තා යේසුස්ය.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ළමයි යේසුස් ළඟට යන්න හදනකොට ගෝලයන් කළේ මොකක්ද?</a:t>
            </a:r>
            <a:r xmlns:a="http://schemas.openxmlformats.org/drawingml/2006/main">
              <a:rPr altLang="en-US" lang="s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ඔවුන් ඔවුන්ව සතුටින් පිළිගත්තා.</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යේසුස් ළඟට නොයන ලෙස ඔවුහු ඔවුන්ට තරවටු කළහ.</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ඔවුන් යේසුස්ට දරුවන් හඳුන්වා දුන්නා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කෑම ටිකක් දීලා ගෙදර යැව්වා.</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② </a:t>
            </a:r>
            <a:r xmlns:a="http://schemas.openxmlformats.org/drawingml/2006/main">
              <a:rPr altLang="ko-KR" lang="si" sz="2800">
                <a:solidFill>
                  <a:srgbClr val="ff0000"/>
                </a:solidFill>
              </a:rPr>
              <a:t>යේසුස් ළඟට නොයන ලෙස ඔවුහු ඔවුන්ට තරවටු කළහ.</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යේසුස් මෙය දුටු විට ඔහු කෝපයට පත් විය. උන් වහන්සේ ඔවුන්ට කතා කොට, '' කුඩා දරුවන්ට මා වෙත එන්නට ඉඩ දෙන්න, ඔවුන්ට බාධා නොකරන්න, මන්ද දෙවියන් වහන්සේගේ රාජ්‍යය මෙවැන්නන්ට අයිති 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76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යේසුස් අන්ධ මිනිසෙකු වූ බාර්ටිමේයස්ව සුව කළා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“යන්න, ඔබේ ඇදහිල්ල ඔබව සුව කළේය” කියා යේසුස් පැවසුවා. එකෙණෙහිම ඔහුට පෙනීම ලැබී මාර්ගය දිගේ යේසුස්වහන්සේ පසුපස ගියේය.</a:t>
            </a:r>
            <a:endParaRPr xmlns:a="http://schemas.openxmlformats.org/drawingml/2006/main" altLang="ko-KR" lang="en-US" sz="3600"/>
          </a:p>
          <a:p>
            <a:pPr xmlns:a="http://schemas.openxmlformats.org/drawingml/2006/main" lvl="0">
              <a:defRPr/>
            </a:pPr>
            <a:r xmlns:a="http://schemas.openxmlformats.org/drawingml/2006/main">
              <a:rPr altLang="ko-KR" lang="s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10:</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යේසුස් අන්ධ මිනිසෙකු වූ ජෙරිකෝවට පැමිණෙන විට, බාර්ටිමේයස් පාර අයිනේ වාඩි වී සිඟමන් යදිමින් සිටියේය.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ඒ නාසරෙත්හි ජේසුස් වහන්සේ බව ඔහුට ආරංචි වූ විට, “ජේසු, දාවිත්ගේ පුත්‍රය, මට අනුකම්පා කළ මැනව” කියා මොරගසන්නට විය.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ජේසුස් වහන්සේ බර්ටිමේයස්ව ඇමතුවා. "ඔබට මා ඔබ වෙනුවෙන් කුමක් කිරීමට අවශ්‍යද?" යේසුස් ඔහුගෙන් ඇසුවා. අන්ධයා, "රබ්බි, මට බලන්න ඕනේ" යැයි කීවේය.</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si" sz="2800">
                <a:solidFill>
                  <a:schemeClr val="tx1">
                    <a:lumMod val="65000"/>
                    <a:lumOff val="35000"/>
                  </a:schemeClr>
                </a:solidFill>
              </a:rPr>
              <a:t>තම පියාගේ නිවසේ සිටි සේවකයන්ට වඩා තමන් අසරණ වූ බව පුතාට වැටහුණි.</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i" sz="2800">
                <a:solidFill>
                  <a:schemeClr val="tx1">
                    <a:lumMod val="65000"/>
                    <a:lumOff val="35000"/>
                  </a:schemeClr>
                </a:solidFill>
              </a:rPr>
              <a:t>එබැවින් ඔහු ආපසු පැමිණ තමාගේ සේවකයෙකු ලෙස පිළිගන්නා ලෙස තම පියාගෙන් අයැද සිටියේය.</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“යන්න, ඔබේ ඇදහිල්ල ඔබව සුව කළේය” කියා යේසුස් පැවසුවා. එකෙණෙහිම ඔහුට පෙනීම ලැබුණි.</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"ස්තුතියි, ජේසුනි!" බර්ටිමේයස් ඔහුට පෙනීම ලබා දුන් යේසුස් පසුපස ගියේය.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i" sz="3600">
                <a:solidFill>
                  <a:schemeClr val="tx1">
                    <a:lumMod val="65000"/>
                    <a:lumOff val="35000"/>
                  </a:schemeClr>
                </a:solidFill>
              </a:rPr>
              <a:t>ජේසුස් වහන්සේ බාර්ටිමේයස්ට පැවසුවේ, "ඔබේ ඇදහිල්ල ඔබව සුවපත් කර ඇත" කියායි.</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අපව ගලවන්නේ ඇදහිල්ලයි.</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ඇදහිල්ල ප්‍රකාශ වන්නේ උනන්දුවෙන් යාච්ඤා කිරීමෙනි.</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අපි යේසුස්ට යාච්ඤා කරන විට,</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අපි මේ විශ්වාසය ඇතිකරගත යුතුයි.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අපේ උනන්දුවෙන් කරන යාච්ඤාවලට සවන් දී ඒවාට ප්‍රතිචාර දක්වන්නේ යේසුස්.</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බාර්ටිමේයස් යේසුස්ගෙන් ඉල්ලා සිටියේ කුමක්ද?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මට ගොඩක් මුදල් දෙන්න.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මට ඔබේ ගෝලයෙකු වීමට අවශ්‍යයි.</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මට වතුර මත ඇවිදින්න දෙන්න.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මට නැවත බලන්න ඕන.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මට නැවත බලන්න ඕන.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“යන්න, ඔබේ ඇදහිල්ල ඔබව සුව කළේය” කියා යේසුස් පැවසුවා. එකෙණෙහිම ඔහුට පෙනීම ලැබී මාර්ගය දිගේ යේසුස්වහන්සේ පසුපස ගියේය.</a:t>
            </a:r>
            <a:endParaRPr xmlns:a="http://schemas.openxmlformats.org/drawingml/2006/main" altLang="ko-KR" lang="en-US" sz="3600"/>
          </a:p>
          <a:p>
            <a:pPr xmlns:a="http://schemas.openxmlformats.org/drawingml/2006/main" lvl="0">
              <a:defRPr/>
            </a:pPr>
            <a:r xmlns:a="http://schemas.openxmlformats.org/drawingml/2006/main">
              <a:rPr altLang="ko-KR" lang="s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ලකුණ</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10:</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77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සකෙවුස් ගසකට නැග්ගා</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මක්නිසාද මනුෂ්‍ය පුත්‍රයා පැමිණියේ නැතිවූ දේ සෙවීමට හා බේරාගැනීමටය."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19:</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සකෙවුස් නම් ධනවත් මිනිසෙක් සිටියේය. ඔහු ප්‍රධාන බදු එකතු කරන්නෙකු වූ නිසා මිනිසුන් ඔහුට වෛර කළා.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දිනක් යේසුස් සකෙවුස් ජීවත් වූ ගමට පැමිණියේය. ජේසුස් වහන්සේ දැකීමට බොහෝ සෙනඟ පිරී සිටියහ.</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තම පුතා ඈත සිට එනු දුටු ඔහුගේ පියා ඔහු වෙත දිව ගොස් ඔහුව වැළඳගෙන සතුටින් ඔහුව පිළිගත්තේය.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සකෙවුස් යේසුස්ව බලන්න ගසකට නැග්ගා. යේසුස් ඔහු දෙස බලා මෙසේ කීවේය. “සැකෙවුස් වහා බැස එන්න. අද මම ඔබේ නිවසේ සිටිය යුතුයි.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"සකෙවුස් ජේසුස් වහන්සේට තීරණය කළා, "මම මගේ වස්තුවෙන් අඩක් දුප්පතුන්ට දෙන්නෙමි."</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si" altLang="ko-KR" sz="3000">
                <a:solidFill>
                  <a:schemeClr val="tx1">
                    <a:lumMod val="65000"/>
                    <a:lumOff val="35000"/>
                  </a:schemeClr>
                </a:solidFill>
              </a:rPr>
              <a:t>ජේසුස් වහන්සේ පැවසුවේ, "අද ගැළවීම මේ නිවසට පැමිණ ඇත, මම පැමිණියේ නැතිවූ දේ සෙවීමට සහ බේරා ගැනීමටය."</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සකෙවුස් යේසුස්ව මුණගැසුණු විට ඔහු පාපොච්චාරණය කළේ තමාගේ වඩාත්ම ආදරණීය වස්තුව දුප්පතුන්ට දෙන බවයි.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ඔබට වඩාත්ම වැදගත් දෙය කුමක්ද?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යේසුස්ව හමුවීමෙන් පසු ඔබ අත්හැරියේ කුමක්ද?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අපට වටිනාම වස්තුව යේසුස් බව අප මතක තබාගත යුතුයි.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rgbClr val="ff0000"/>
                </a:solidFill>
              </a:rPr>
              <a:t>යේසුස් කවුද?</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භේදයකින් තොරව සියලු දෙනාම ගලවා ගැනීමට මේ දේශයට පැමිණි ගැලවුම්කාරයා යේසුස්ය.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a:t>
            </a:r>
            <a:r xmlns:a="http://schemas.openxmlformats.org/drawingml/2006/main">
              <a:rPr altLang="en-US" lang="si" sz="4000">
                <a:solidFill>
                  <a:srgbClr val="ff0000"/>
                </a:solidFill>
              </a:rPr>
              <a:t> </a:t>
            </a:r>
            <a:r xmlns:a="http://schemas.openxmlformats.org/drawingml/2006/main">
              <a:rPr altLang="ko-KR" lang="si" sz="4000">
                <a:solidFill>
                  <a:srgbClr val="ff0000"/>
                </a:solidFill>
              </a:rPr>
              <a:t>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මිනිසුන් සකෙවුස්ට වෛර කළේ ඇයි?</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නිසා</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ඔහු</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විය</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ඒ</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ප්රධාන</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බද්ද</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එකතු කරන්නා.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ඔහු යේසුස්ව හොඳින් විශ්වාස කළ නිසා.</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ඔහු බොහෝ යාච්ඤා කළ නිසා.</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ඔහු කඩවසම් නිසා.</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① </a:t>
            </a:r>
            <a:r xmlns:a="http://schemas.openxmlformats.org/drawingml/2006/main">
              <a:rPr altLang="ko-KR" lang="si" sz="2800">
                <a:solidFill>
                  <a:srgbClr val="ff0000"/>
                </a:solidFill>
              </a:rPr>
              <a:t>ඔහු ප්‍රධාන බදු එකතු කරන්නෙකු වූ බැවිනි.</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මක්නිසාද මනුෂ්‍ය පුත්‍රයා පැමිණියේ නැතිවූ දේ සෙවීමට හා බේරාගැනීමටය."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ලූක්</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19:</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i">
                <a:solidFill>
                  <a:schemeClr val="tx1">
                    <a:lumMod val="50000"/>
                    <a:lumOff val="50000"/>
                  </a:schemeClr>
                </a:solidFill>
              </a:rPr>
              <a:t>අංක 78 දෙවියන් වහන්සේගේ වචනය</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si" sz="4400"/>
              <a:t>පර්වතය මත ඉදිකරන ලද නිවසක්</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“එබැවින් මාගේ මේ වචන අසා ඒවා ක්‍රියාත්මක කරන සෑම කෙනෙක්ම පර්වතය මත තම නිවස ගොඩනඟා ගත් නුවණැති මිනිසෙකුට සමානය.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7:</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ගෙයක් හදන මිනිස්සු දෙන්නෙක් ගැන යේසුස් කිව්වේ මෙහෙමයි.</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ජේසුස් වහන්සේ පැවසුවේ, "දෙවියනි, ඔබේ පියා ඔබ එනතුරු නිතරම බලා සිටියි."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ඔවුන්ගෙන් එක් අයෙක් තම නිවස වැලි මතද තවත් අයෙකු පර්වතය මතද ගොඩනඟා ගැනීමට තීරණය කළේය.</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දෙන්නා මහන්සි වෙලා ගෙයක් හැදුවා. ගෙවල් දෙකම ලොකු වෙනසක් නැතිව පිටතින් ශක්තිමත්ව පෙනුනි.</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අධික වර්ෂාව නිසා ගංවතුරක් ඇති වූ විට වැලි මත ඉදිකර තිබූ නිවස සේදී ගියේය. එහෙත් පර්වතය මත ගොඩනඟන ලද නිවස ස්ථිර විය.</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“මාගේ වචන අසා ඒවා ක්‍රියාවට නංවන සෑම කෙනෙක්ම පර්වතය මත තම නිවස ගොඩනඟාගත් ප්‍රඥාවන්තයෙකුට සමානය” කියා යේසුස් පැවසුවා.</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i" sz="3600">
                <a:solidFill>
                  <a:schemeClr val="tx1">
                    <a:lumMod val="65000"/>
                    <a:lumOff val="35000"/>
                  </a:schemeClr>
                </a:solidFill>
              </a:rPr>
              <a:t>“මාගේ වචන අසා ඒවා ක්‍රියාවට නංවන සෑම කෙනෙක්ම පර්වතය මත තම නිවස ගොඩනඟාගත් ප්‍රඥාවන්තයෙකුට සමානය” කියා යේසුස් පැවසුවා.</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ඔබ දෙවියන්වහන්සේගේ සෑම වචනයක්ම ක්‍රියාවට නංවනවාද?</a:t>
            </a:r>
            <a:r xmlns:a="http://schemas.openxmlformats.org/drawingml/2006/main">
              <a:rPr altLang="en-US" lang="si" sz="3600">
                <a:solidFill>
                  <a:schemeClr val="tx1">
                    <a:lumMod val="65000"/>
                    <a:lumOff val="35000"/>
                  </a:schemeClr>
                </a:solidFill>
              </a:rPr>
              <a:t> </a:t>
            </a:r>
            <a:r xmlns:a="http://schemas.openxmlformats.org/drawingml/2006/main">
              <a:rPr altLang="ko-KR" lang="si" sz="3600">
                <a:solidFill>
                  <a:schemeClr val="tx1">
                    <a:lumMod val="65000"/>
                    <a:lumOff val="35000"/>
                  </a:schemeClr>
                </a:solidFill>
              </a:rPr>
              <a:t>දේව වචනයට කීකරු වන ප්‍රඥාවන්තයන් වෙමු.</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r xmlns:a="http://schemas.openxmlformats.org/drawingml/2006/main">
              <a:rPr altLang="en-US" lang="si" sz="3600">
                <a:solidFill>
                  <a:srgbClr val="0070c0"/>
                </a:solidFill>
              </a:rPr>
              <a:t> </a:t>
            </a:r>
            <a:r xmlns:a="http://schemas.openxmlformats.org/drawingml/2006/main">
              <a:rPr altLang="ko-KR" lang="si" sz="3600">
                <a:solidFill>
                  <a:srgbClr val="0070c0"/>
                </a:solidFill>
              </a:rPr>
              <a:t>වේ..</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වචනයට කීකරු වන අය ගැන සතුටු වන්නේ යේසුස්ය.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වැලි මත ඉදිකළ නිවස කඩා වැටුණේ කවදාද?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නිවස ඉදිකරන ලද වහාම,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හිරු බබළන විට,</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බොහෝ අය නිවසට පැමිණි විට,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ගොඩක් වැස්ස සහ ගංවතුර ඇති විට,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ගොඩක් වැස්ස සහ ගංවතුර ඇති විට,</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“එබැවින් මාගේ මේ වචන අසා ඒවා ක්‍රියාත්මක කරන සෑම කෙනෙක්ම පර්වතය මත තම නිවස ගොඩනඟා ගත් නුවණැති මිනිසෙකුට සමානය.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7:</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79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ප්රඥාවන්ත කන්යාවන් පස් දෙනෙක්</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"එබැවින් සෝදිසියෙන් සිටින්න, මන්ද ඔබ දවස හෝ පැය නොදන්නා බැවිනි."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25:</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අපි අපේ ජීවිතවල ගොඩක් පව් කරනවා.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ඒ නිසා අපි දෙවියන් වහන්සේට විරුද්ධව පව් කිරීම ගැන වරදකාරි හැඟීමක් ඇති කර ගනිමු.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නමුත් දෙවියන් වහන්සේ සැමවිටම අපගේ පව්වලට සමාව දුන් සේක.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මක්නිසාද යත් යේසුස් දැනටමත් අපගේ සියලු පාප භාරගෙන ඇත.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ඔබ මෙය විශ්වාස කර කෘතඥතාවයෙන් හා ප්රීතියෙන් දෙවියන් වහන්සේ වෙත යා යුතුය.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මංගල භෝජන සංග්රහයට සූදානම් වෙමින් සිටි කන්යාවන් දස දෙනෙක් සිටියහ. නුවණැති යුවතියන් පස්දෙනා ප්‍රමාණවත් තරම් තෙල් දමා පහන් පිළියෙළ කළ නමුත් අනෙක් පස්දෙනා එසේ කළේ නැත.</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i" altLang="ko-KR" sz="3200">
                <a:solidFill>
                  <a:schemeClr val="tx1">
                    <a:lumMod val="65000"/>
                    <a:lumOff val="35000"/>
                  </a:schemeClr>
                </a:solidFill>
              </a:rPr>
              <a:t>රාත්‍රියේදී මනාලයා ප්‍රමාද වූ විට කන්‍යාවන් දස දෙනාට නින්ද ගියේය.</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"මනාලයා ඇවිත්!" කන්‍යාවන් කඩිමුඩියේ නැගිට්ටා. ප්‍රමාණවත් තෙල් සකස් නොකළ කන්‍යාවන් පස්දෙනාගේ පහන් නිවී ගියේය.</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“අපිට තෙල් ටිකක් දෙන්න.” “අපේ තෙල් ඔබට දුන්නොත් අපටත් තෙල් ඉවර වෙන්න පුළුවන්. ගිහින් තෙල් ටිකක් ගන්න.."</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නමුත් මෝඩ ගැහැණු ළමයින් පස්දෙනා තෙල් මිලදී ගැනීමට යද්දී මංගල්යයේ දොර වැසී ගියේය. අන්තිමට ඒ මෝඩ කෙල්ලෝ පස්දෙනාට සාදයට එන්න දුන්නේ නැහැ.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i" sz="3600">
                <a:solidFill>
                  <a:schemeClr val="tx1">
                    <a:lumMod val="65000"/>
                    <a:lumOff val="35000"/>
                  </a:schemeClr>
                </a:solidFill>
              </a:rPr>
              <a:t>ජේසුස් වහන්සේ නැවත එන දවස එනතුරු බලා සිටිය යුතු ආකාරය පවසන කතාවකි මේ.</a:t>
            </a:r>
            <a:r xmlns:a="http://schemas.openxmlformats.org/drawingml/2006/main">
              <a:rPr altLang="en-US" lang="si" sz="3600">
                <a:solidFill>
                  <a:schemeClr val="tx1">
                    <a:lumMod val="65000"/>
                    <a:lumOff val="35000"/>
                  </a:schemeClr>
                </a:solidFill>
              </a:rPr>
              <a:t> </a:t>
            </a:r>
            <a:r xmlns:a="http://schemas.openxmlformats.org/drawingml/2006/main">
              <a:rPr altLang="ko-KR" lang="si" sz="3600">
                <a:solidFill>
                  <a:schemeClr val="tx1">
                    <a:lumMod val="65000"/>
                    <a:lumOff val="35000"/>
                  </a:schemeClr>
                </a:solidFill>
              </a:rPr>
              <a:t>කවුරුත් දන්නේ නැහැ</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යේසුස් නැවත පැමිණෙන විට.</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i" sz="3600">
                <a:solidFill>
                  <a:schemeClr val="tx1">
                    <a:lumMod val="65000"/>
                    <a:lumOff val="35000"/>
                  </a:schemeClr>
                </a:solidFill>
              </a:rPr>
              <a:t>නමුත් ප්‍රඥාවන්ත කන්‍යාවන් පස්දෙනා මෙන්, අප සැමවිටම අවදි වී සූදානම් වූ හදවතකින් යේසුස් වහන්සේ එනතුරු බලා සිටිය යුතුය.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කිසිවෙකු නොදන්නා විට නැවත මේ දේශයට පැමිණෙන බවට යේසුස් පොරොන්දු විය.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මෝඩ කන්‍යාවන් පස්දෙනා පිළියෙළ නොකළේ කුමක්ද?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තෙල්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ජලය</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ඇඳුම්</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තෑග්ග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① </a:t>
            </a:r>
            <a:r xmlns:a="http://schemas.openxmlformats.org/drawingml/2006/main">
              <a:rPr altLang="ko-KR" lang="si" sz="2800">
                <a:solidFill>
                  <a:srgbClr val="ff0000"/>
                </a:solidFill>
              </a:rPr>
              <a:t>තෙල්</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"එබැවින් සෝදිසියෙන් සිටින්න, මන්ද ඔබ දවස හෝ පැය නොදන්නා බැවිනි."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25:</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i" altLang="ko-KR" b="1">
                <a:solidFill>
                  <a:schemeClr val="tx1">
                    <a:lumMod val="50000"/>
                    <a:lumOff val="50000"/>
                  </a:schemeClr>
                </a:solidFill>
              </a:rPr>
              <a:t>අංක 80 දෙවියන් වහන්සේගේ වචනය</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i" altLang="ko-KR" sz="4400"/>
              <a:t>දක්ෂතා පිළිබඳ උපමාව</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යේසුස් වහන්සේ</a:t>
            </a:r>
            <a:r xmlns:a="http://schemas.openxmlformats.org/drawingml/2006/main">
              <a:rPr altLang="en-US" lang="si" sz="3600">
                <a:solidFill>
                  <a:srgbClr val="0070c0"/>
                </a:solidFill>
              </a:rPr>
              <a:t> </a:t>
            </a:r>
            <a:r xmlns:a="http://schemas.openxmlformats.org/drawingml/2006/main">
              <a:rPr altLang="ko-KR" lang="si" sz="3600">
                <a:solidFill>
                  <a:srgbClr val="0070c0"/>
                </a:solidFill>
              </a:rPr>
              <a:t>වේ..</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ජේසුස් වහන්සේ සැමදා අපට ප්‍රේම කරන සහ බලා සිටින තැනැත්තාය.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"ඔහුගේ ස්වාමියා පිළිතුරු දෙමින්, 'හොඳයි, හොඳ විශ්වාසවන්ත සේවකයා! ඔබ දේවල් කිහිපයකින් විශ්වාසවන්තව සිට ඇත; මම ඔබට බොහෝ දේ භාර දෙන්නෙමි. පැමිණ ඔබේ ස්වාමියාගේ සතුට බෙදාගන්න!'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පුද්ගලයෙක් විදේශගත වීමේදී තම සේවකයන්ට මුදල් භාර දුන්නේය. ඔහු පළමු සේවකයාට තලෙන්ත පහක්ද දෙවෙනි තැනැත්තාට දෙකක්ද තුන්වැනි තැනැත්තාට එකක්ද දුන්නේය.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si" sz="2800">
                <a:solidFill>
                  <a:schemeClr val="tx1">
                    <a:lumMod val="65000"/>
                    <a:lumOff val="35000"/>
                  </a:schemeClr>
                </a:solidFill>
              </a:rPr>
              <a:t>තලෙන්ත පහයි තලෙන්ත දෙකයි ලැබුණු සේවකයා එකපාරටම ගිහින් සල්ලි දාලා වැඩ කරලා දෙගුණයක් හම්බ වුණා. කෙසේ වෙතත්, තලෙන්ත 1 ක් ලැබූ මිනිසෙක් පිටතට ගොස් බිම වළක් හාරා තම ස්වාමියාගේ මුදල් සඟවා තැබීය.</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ස්වාමියා ආපසු පැමිණ ඔවුන් සමඟ ගණන් හිලව් කළ විට පළමු සේවකයා තවත් තලෙන්ත පහක් ද දෙවැන්නාට තවත් තලෙන්ත දෙකක් ද ලැබුණි.</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එහෙත්, එක තලෙන්තයක් ලැබූ සේවකයා කිසිවක් ලබා ගත්තේ නැත. “ගුරුතුමනි, ඔබ මට දුන්නේ එක කුසලයක් පමණයි. එතකොට මම කොහොමද වැඩිපුර මුදල් උපයන්නේ?"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si" altLang="ko-KR" sz="2800">
                <a:solidFill>
                  <a:schemeClr val="tx1">
                    <a:lumMod val="65000"/>
                    <a:lumOff val="35000"/>
                  </a:schemeClr>
                </a:solidFill>
              </a:rPr>
              <a:t>ඔහුගේ ස්වාමියා කෝපයට පත් විය. “ඔබ මගේ මුදල් බැංකුකරුවන් ළඟ තැන්පත් කළ යුතුව තිබුණා, මට එය පොලියත් සමඟ ආපසු ලැබෙනවා. වැදගැම්මකට නැති සේවකයා, මගේ නිවසින් පිටව යන්න!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පාඩම</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solidFill>
                  <a:schemeClr val="tx1">
                    <a:lumMod val="65000"/>
                    <a:lumOff val="35000"/>
                  </a:schemeClr>
                </a:solidFill>
              </a:rPr>
              <a:t>තලෙන්ත පිළිබඳ උපමාවෙන් කම්මැලි නොවන්න කියා යේසුස් අපට අනතුරු අඟවනවා.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අපිට ලැබුණු මුදලට වඩා වැදගත් දෙයක් තියෙනවා.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වඩා වැදගත් දෙය නම් ඔබ සතු දේ විශ්වාසවන්තව භාවිතා කරමින් දෙවියන් වහන්සේගේ මහිමය සඳහා ජීවිතයක් ගත කිරීමයි.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අපි හැමෝම ඒ වගේ ජීවිතයක් ගත කළ යුතුයි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i" sz="3200">
                <a:solidFill>
                  <a:schemeClr val="tx1">
                    <a:lumMod val="65000"/>
                    <a:lumOff val="35000"/>
                  </a:schemeClr>
                </a:solidFill>
              </a:rPr>
              <a:t>ජේසුස් වහන්සේ විසින් ප්‍රශංසා කිරීමට.</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i" sz="3200"/>
              <a:t>යේසුස් කවුද?</a:t>
            </a:r>
            <a:r xmlns:a="http://schemas.openxmlformats.org/drawingml/2006/main">
              <a:rPr altLang="en-US" lang="s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rgbClr val="0070c0"/>
                </a:solidFill>
              </a:rPr>
              <a:t>ජේසු තමයි..</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i" sz="3600">
                <a:solidFill>
                  <a:schemeClr val="tx1">
                    <a:lumMod val="65000"/>
                    <a:lumOff val="35000"/>
                  </a:schemeClr>
                </a:solidFill>
              </a:rPr>
              <a:t>අපගේ ජීවිත තක්සේරු කර ඒ අනුව අපට විපාක දෙන අපගේ ස්වාමියා යේසුස්.</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solidFill>
                  <a:srgbClr val="ff0000"/>
                </a:solidFill>
              </a:rPr>
              <a:t>අද ප්‍රශ්නාවලිය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i" sz="3200">
                <a:solidFill>
                  <a:schemeClr val="tx1">
                    <a:lumMod val="65000"/>
                    <a:lumOff val="35000"/>
                  </a:schemeClr>
                </a:solidFill>
              </a:rPr>
              <a:t>දුර බැහැර ගමන් කරන විට ස්වාමියා සේවකයන්ට භාර දුන්නේ කුමක්ද?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① </a:t>
            </a:r>
            <a:r xmlns:a="http://schemas.openxmlformats.org/drawingml/2006/main">
              <a:rPr altLang="ko-KR" lang="si" sz="2800">
                <a:solidFill>
                  <a:schemeClr val="tx1">
                    <a:lumMod val="65000"/>
                    <a:lumOff val="35000"/>
                  </a:schemeClr>
                </a:solidFill>
              </a:rPr>
              <a:t>නිවස</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② </a:t>
            </a:r>
            <a:r xmlns:a="http://schemas.openxmlformats.org/drawingml/2006/main">
              <a:rPr altLang="ko-KR" lang="si" sz="2800">
                <a:solidFill>
                  <a:schemeClr val="tx1">
                    <a:lumMod val="65000"/>
                    <a:lumOff val="35000"/>
                  </a:schemeClr>
                </a:solidFill>
              </a:rPr>
              <a:t>ක්ෂේත්රය</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③ </a:t>
            </a:r>
            <a:r xmlns:a="http://schemas.openxmlformats.org/drawingml/2006/main">
              <a:rPr altLang="ko-KR" lang="si" sz="2800">
                <a:solidFill>
                  <a:schemeClr val="tx1">
                    <a:lumMod val="65000"/>
                    <a:lumOff val="35000"/>
                  </a:schemeClr>
                </a:solidFill>
              </a:rPr>
              <a:t>ගබඩාව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chemeClr val="tx1">
                    <a:lumMod val="65000"/>
                    <a:lumOff val="35000"/>
                  </a:schemeClr>
                </a:solidFill>
              </a:rPr>
              <a:t>④ </a:t>
            </a:r>
            <a:r xmlns:a="http://schemas.openxmlformats.org/drawingml/2006/main">
              <a:rPr altLang="ko-KR" lang="si" sz="2800">
                <a:solidFill>
                  <a:schemeClr val="tx1">
                    <a:lumMod val="65000"/>
                    <a:lumOff val="35000"/>
                  </a:schemeClr>
                </a:solidFill>
              </a:rPr>
              <a:t>දක්ෂතා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i" sz="2800">
                <a:solidFill>
                  <a:srgbClr val="ff0000"/>
                </a:solidFill>
              </a:rPr>
              <a:t>④ </a:t>
            </a:r>
            <a:r xmlns:a="http://schemas.openxmlformats.org/drawingml/2006/main">
              <a:rPr altLang="ko-KR" lang="si" sz="2800">
                <a:solidFill>
                  <a:srgbClr val="ff0000"/>
                </a:solidFill>
              </a:rPr>
              <a:t>දක්ෂතා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i" sz="4000"/>
              <a:t>අද වචනය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i" sz="3600"/>
              <a:t>"ඔහුගේ ස්වාමියා පිළිතුරු දෙමින්, 'හොඳයි, හොඳ විශ්වාසවන්ත සේවකයා! ඔබ දේවල් කිහිපයකින් විශ්වාසවන්තව සිට ඇත; මම ඔබට බොහෝ දේ භාර දෙන්නෙමි. පැමිණ ඔබේ ස්වාමියාගේ සතුට බෙදාගන්න!'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i" sz="2800">
                <a:solidFill>
                  <a:schemeClr val="tx1">
                    <a:lumMod val="65000"/>
                    <a:lumOff val="35000"/>
                  </a:schemeClr>
                </a:solidFill>
              </a:rPr>
              <a:t>මැතිව්</a:t>
            </a:r>
            <a:r xmlns:a="http://schemas.openxmlformats.org/drawingml/2006/main">
              <a:rPr altLang="en-US" lang="si" sz="2800">
                <a:solidFill>
                  <a:schemeClr val="tx1">
                    <a:lumMod val="65000"/>
                    <a:lumOff val="35000"/>
                  </a:schemeClr>
                </a:solidFill>
              </a:rPr>
              <a:t> </a:t>
            </a:r>
            <a:r xmlns:a="http://schemas.openxmlformats.org/drawingml/2006/main">
              <a:rPr altLang="ko-KR" lang="s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